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  <p:sldMasterId id="2147483676" r:id="rId2"/>
    <p:sldMasterId id="2147483713" r:id="rId3"/>
  </p:sldMasterIdLst>
  <p:notesMasterIdLst>
    <p:notesMasterId r:id="rId29"/>
  </p:notesMasterIdLst>
  <p:handoutMasterIdLst>
    <p:handoutMasterId r:id="rId30"/>
  </p:handoutMasterIdLst>
  <p:sldIdLst>
    <p:sldId id="343" r:id="rId4"/>
    <p:sldId id="377" r:id="rId5"/>
    <p:sldId id="396" r:id="rId6"/>
    <p:sldId id="360" r:id="rId7"/>
    <p:sldId id="361" r:id="rId8"/>
    <p:sldId id="357" r:id="rId9"/>
    <p:sldId id="390" r:id="rId10"/>
    <p:sldId id="363" r:id="rId11"/>
    <p:sldId id="359" r:id="rId12"/>
    <p:sldId id="376" r:id="rId13"/>
    <p:sldId id="382" r:id="rId14"/>
    <p:sldId id="397" r:id="rId15"/>
    <p:sldId id="398" r:id="rId16"/>
    <p:sldId id="393" r:id="rId17"/>
    <p:sldId id="399" r:id="rId18"/>
    <p:sldId id="403" r:id="rId19"/>
    <p:sldId id="391" r:id="rId20"/>
    <p:sldId id="401" r:id="rId21"/>
    <p:sldId id="293" r:id="rId22"/>
    <p:sldId id="400" r:id="rId23"/>
    <p:sldId id="404" r:id="rId24"/>
    <p:sldId id="392" r:id="rId25"/>
    <p:sldId id="316" r:id="rId26"/>
    <p:sldId id="394" r:id="rId27"/>
    <p:sldId id="405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bg1"/>
        </a:solidFill>
        <a:latin typeface="Times New Roman" pitchFamily="18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bg1"/>
        </a:solidFill>
        <a:latin typeface="Times New Roman" pitchFamily="18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bg1"/>
        </a:solidFill>
        <a:latin typeface="Times New Roman" pitchFamily="18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bg1"/>
        </a:solidFill>
        <a:latin typeface="Times New Roman" pitchFamily="18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bg1"/>
        </a:solidFill>
        <a:latin typeface="Times New Roman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kumimoji="1" sz="2800" kern="1200">
        <a:solidFill>
          <a:schemeClr val="bg1"/>
        </a:solidFill>
        <a:latin typeface="Times New Roman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kumimoji="1" sz="2800" kern="1200">
        <a:solidFill>
          <a:schemeClr val="bg1"/>
        </a:solidFill>
        <a:latin typeface="Times New Roman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kumimoji="1" sz="2800" kern="1200">
        <a:solidFill>
          <a:schemeClr val="bg1"/>
        </a:solidFill>
        <a:latin typeface="Times New Roman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kumimoji="1" sz="2800" kern="1200">
        <a:solidFill>
          <a:schemeClr val="bg1"/>
        </a:solidFill>
        <a:latin typeface="Times New Roman" pitchFamily="18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oux, Diane M.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99CC"/>
    <a:srgbClr val="FFCCCC"/>
    <a:srgbClr val="6699FF"/>
    <a:srgbClr val="777777"/>
    <a:srgbClr val="FE9C0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250" autoAdjust="0"/>
    <p:restoredTop sz="99543" autoAdjust="0"/>
  </p:normalViewPr>
  <p:slideViewPr>
    <p:cSldViewPr>
      <p:cViewPr varScale="1">
        <p:scale>
          <a:sx n="75" d="100"/>
          <a:sy n="75" d="100"/>
        </p:scale>
        <p:origin x="-918" y="-90"/>
      </p:cViewPr>
      <p:guideLst>
        <p:guide orient="horz" pos="3648"/>
        <p:guide orient="horz" pos="2016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-438" y="49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net_logo_spo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0688" y="8521700"/>
            <a:ext cx="10890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4130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12461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0506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effectLst>
          <a:outerShdw blurRad="38100" dist="38100" dir="2700000" algn="tl">
            <a:srgbClr val="DDDDDD"/>
          </a:outerShdw>
        </a:effectLst>
        <a:latin typeface="Times New Roman" charset="0"/>
        <a:ea typeface="ＭＳ Ｐゴシック" charset="0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effectLst>
          <a:outerShdw blurRad="38100" dist="38100" dir="2700000" algn="tl">
            <a:srgbClr val="DDDDDD"/>
          </a:outerShdw>
        </a:effectLst>
        <a:latin typeface="Times New Roman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effectLst>
          <a:outerShdw blurRad="38100" dist="38100" dir="2700000" algn="tl">
            <a:srgbClr val="DDDDDD"/>
          </a:outerShdw>
        </a:effectLst>
        <a:latin typeface="Times New Roman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effectLst>
          <a:outerShdw blurRad="38100" dist="38100" dir="2700000" algn="tl">
            <a:srgbClr val="DDDDDD"/>
          </a:outerShdw>
        </a:effectLst>
        <a:latin typeface="Times New Roman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effectLst>
          <a:outerShdw blurRad="38100" dist="38100" dir="2700000" algn="tl">
            <a:srgbClr val="DDDDDD"/>
          </a:outerShdw>
        </a:effectLst>
        <a:latin typeface="Times New Roman" charset="0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277813"/>
          </a:xfrm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Took out BMI and </a:t>
            </a:r>
            <a:r>
              <a:rPr lang="en-US" dirty="0" err="1" smtClean="0">
                <a:cs typeface="+mn-cs"/>
              </a:rPr>
              <a:t>aldo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antag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5038" y="4416425"/>
            <a:ext cx="5140325" cy="274638"/>
          </a:xfrm>
          <a:noFill/>
        </p:spPr>
        <p:txBody>
          <a:bodyPr/>
          <a:lstStyle/>
          <a:p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2787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274638"/>
          </a:xfrm>
          <a:noFill/>
        </p:spPr>
        <p:txBody>
          <a:bodyPr/>
          <a:lstStyle/>
          <a:p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512763"/>
          </a:xfrm>
        </p:spPr>
        <p:txBody>
          <a:bodyPr/>
          <a:lstStyle/>
          <a:p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/>
            </a:endParaRPr>
          </a:p>
          <a:p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274638"/>
          </a:xfrm>
          <a:noFill/>
        </p:spPr>
        <p:txBody>
          <a:bodyPr/>
          <a:lstStyle/>
          <a:p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5038" y="4416425"/>
            <a:ext cx="5140325" cy="274638"/>
          </a:xfrm>
          <a:noFill/>
        </p:spPr>
        <p:txBody>
          <a:bodyPr/>
          <a:lstStyle/>
          <a:p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2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net_logo_spo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81000"/>
            <a:ext cx="23622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 userDrawn="1"/>
        </p:nvSpPr>
        <p:spPr bwMode="auto">
          <a:xfrm>
            <a:off x="1752600" y="6638925"/>
            <a:ext cx="7400925" cy="228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bg1"/>
              </a:gs>
              <a:gs pos="69000">
                <a:schemeClr val="bg1">
                  <a:lumMod val="75000"/>
                </a:schemeClr>
              </a:gs>
            </a:gsLst>
            <a:lin ang="0" scaled="1"/>
            <a:tileRect/>
          </a:gra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0"/>
              <a:buChar char="4"/>
              <a:defRPr/>
            </a:pPr>
            <a:endParaRPr kumimoji="0" lang="en-US" sz="2400" dirty="0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6638925"/>
            <a:ext cx="1828800" cy="2286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0"/>
              <a:buChar char="4"/>
              <a:defRPr/>
            </a:pPr>
            <a:endParaRPr kumimoji="0" lang="en-US" sz="2400" dirty="0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cxnSp>
        <p:nvCxnSpPr>
          <p:cNvPr id="7" name="Straight Connector 9"/>
          <p:cNvCxnSpPr>
            <a:cxnSpLocks noChangeShapeType="1"/>
          </p:cNvCxnSpPr>
          <p:nvPr userDrawn="1"/>
        </p:nvCxnSpPr>
        <p:spPr bwMode="auto">
          <a:xfrm>
            <a:off x="457200" y="3897313"/>
            <a:ext cx="86868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8" name="Picture 2" descr="StandLockup_Vector_Ta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410200"/>
            <a:ext cx="4419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7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049252"/>
            <a:ext cx="8249129" cy="276999"/>
          </a:xfrm>
        </p:spPr>
        <p:txBody>
          <a:bodyPr/>
          <a:lstStyle>
            <a:lvl1pPr marL="0" indent="0">
              <a:buFont typeface="Monotype Sorts" charset="0"/>
              <a:buNone/>
              <a:defRPr sz="1800" b="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376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276600"/>
            <a:ext cx="8229599" cy="517065"/>
          </a:xfrm>
        </p:spPr>
        <p:txBody>
          <a:bodyPr>
            <a:spAutoFit/>
          </a:bodyPr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685800"/>
            <a:ext cx="2089150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685800"/>
            <a:ext cx="6115050" cy="3886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net_logo_spo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23622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 userDrawn="1"/>
        </p:nvSpPr>
        <p:spPr bwMode="auto">
          <a:xfrm>
            <a:off x="1752600" y="6638925"/>
            <a:ext cx="7400925" cy="228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bg1"/>
              </a:gs>
              <a:gs pos="69000">
                <a:schemeClr val="bg1">
                  <a:lumMod val="75000"/>
                </a:schemeClr>
              </a:gs>
            </a:gsLst>
            <a:lin ang="0" scaled="1"/>
            <a:tileRect/>
          </a:gra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0"/>
              <a:buChar char="4"/>
              <a:defRPr/>
            </a:pPr>
            <a:endParaRPr kumimoji="0"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6" name="Rectangle 8"/>
          <p:cNvSpPr/>
          <p:nvPr userDrawn="1"/>
        </p:nvSpPr>
        <p:spPr bwMode="auto">
          <a:xfrm>
            <a:off x="0" y="6638925"/>
            <a:ext cx="1828800" cy="2286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0"/>
              <a:buChar char="4"/>
              <a:defRPr/>
            </a:pPr>
            <a:endParaRPr kumimoji="0"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cxnSp>
        <p:nvCxnSpPr>
          <p:cNvPr id="7" name="Straight Connector 9"/>
          <p:cNvCxnSpPr>
            <a:cxnSpLocks noChangeShapeType="1"/>
          </p:cNvCxnSpPr>
          <p:nvPr userDrawn="1"/>
        </p:nvCxnSpPr>
        <p:spPr bwMode="auto">
          <a:xfrm>
            <a:off x="1981200" y="3897313"/>
            <a:ext cx="71628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62150" y="5486400"/>
            <a:ext cx="2714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7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1" y="4049252"/>
            <a:ext cx="6705600" cy="276999"/>
          </a:xfrm>
        </p:spPr>
        <p:txBody>
          <a:bodyPr/>
          <a:lstStyle>
            <a:lvl1pPr marL="0" indent="0">
              <a:buFont typeface="Monotype Sorts" charset="0"/>
              <a:buNone/>
              <a:defRPr sz="1800" b="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376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81201" y="3276600"/>
            <a:ext cx="6689724" cy="517065"/>
          </a:xfrm>
        </p:spPr>
        <p:txBody>
          <a:bodyPr>
            <a:spAutoFit/>
          </a:bodyPr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2525713"/>
            <a:ext cx="4041775" cy="2046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2525713"/>
            <a:ext cx="4043363" cy="2046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685800"/>
            <a:ext cx="2089150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685800"/>
            <a:ext cx="6115050" cy="3886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FirstPag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 userDrawn="1"/>
        </p:nvSpPr>
        <p:spPr bwMode="auto">
          <a:xfrm>
            <a:off x="457200" y="644525"/>
            <a:ext cx="82391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 sz="180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" name="Line 13"/>
          <p:cNvSpPr>
            <a:spLocks noChangeShapeType="1"/>
          </p:cNvSpPr>
          <p:nvPr userDrawn="1"/>
        </p:nvSpPr>
        <p:spPr bwMode="auto">
          <a:xfrm>
            <a:off x="457200" y="6383338"/>
            <a:ext cx="8239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 sz="180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7904163" y="6627813"/>
            <a:ext cx="78581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/>
          <a:lstStyle/>
          <a:p>
            <a:pPr algn="r">
              <a:defRPr/>
            </a:pPr>
            <a:r>
              <a:rPr kumimoji="0" lang="en-US" sz="700" dirty="0">
                <a:solidFill>
                  <a:srgbClr val="000000"/>
                </a:solidFill>
                <a:latin typeface="Helvetica" pitchFamily="34" charset="0"/>
                <a:cs typeface="+mn-cs"/>
              </a:rPr>
              <a:t>jamanetwork.com</a:t>
            </a:r>
            <a:endParaRPr kumimoji="0" lang="en-US" sz="1800" dirty="0">
              <a:solidFill>
                <a:srgbClr val="000000"/>
              </a:solidFill>
              <a:latin typeface="Helvetica" pitchFamily="34" charset="0"/>
              <a:cs typeface="+mn-cs"/>
            </a:endParaRPr>
          </a:p>
        </p:txBody>
      </p:sp>
      <p:pic>
        <p:nvPicPr>
          <p:cNvPr id="5" name="Picture 25" descr="jn_type_only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1" t="-46655" r="44958" b="-15552"/>
          <a:stretch>
            <a:fillRect/>
          </a:stretch>
        </p:blipFill>
        <p:spPr bwMode="auto">
          <a:xfrm>
            <a:off x="428625" y="328613"/>
            <a:ext cx="6096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jama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041400"/>
            <a:ext cx="2741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/>
          <p:nvPr userDrawn="1"/>
        </p:nvSpPr>
        <p:spPr>
          <a:xfrm>
            <a:off x="5207000" y="4480005"/>
            <a:ext cx="3544888" cy="110799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9pPr>
          </a:lstStyle>
          <a:p>
            <a:pPr algn="ctr"/>
            <a:r>
              <a:rPr kumimoji="0" lang="en-US" sz="1600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</a:rPr>
              <a:t>Available at </a:t>
            </a:r>
            <a:r>
              <a:rPr kumimoji="0" lang="en-US" sz="1600" dirty="0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</a:rPr>
              <a:t>jama.com and </a:t>
            </a:r>
          </a:p>
          <a:p>
            <a:pPr algn="ctr"/>
            <a:r>
              <a:rPr kumimoji="0" lang="en-US" sz="1600" dirty="0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</a:rPr>
              <a:t>on The JAMA Network Reader at mobile.jamanetwork.com</a:t>
            </a:r>
            <a:endParaRPr kumimoji="0" lang="en-US" sz="1600" dirty="0">
              <a:solidFill>
                <a:srgbClr val="000000"/>
              </a:solidFill>
              <a:latin typeface="Helvetica Light"/>
              <a:ea typeface="Helvetica Light"/>
              <a:cs typeface="Helvetica Light"/>
            </a:endParaRPr>
          </a:p>
          <a:p>
            <a:endParaRPr kumimoji="0" lang="en-US" sz="1800" dirty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/>
          <p:nvPr userDrawn="1"/>
        </p:nvSpPr>
        <p:spPr>
          <a:xfrm>
            <a:off x="457200" y="922338"/>
            <a:ext cx="4140200" cy="5127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accent5">
                <a:satMod val="175000"/>
                <a:alpha val="9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 dirty="0">
              <a:solidFill>
                <a:srgbClr val="FFFFFF"/>
              </a:solidFill>
            </a:endParaRPr>
          </a:p>
        </p:txBody>
      </p:sp>
      <p:pic>
        <p:nvPicPr>
          <p:cNvPr id="9" name="Picture 24" descr="jn_type_only_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461963"/>
            <a:ext cx="1196975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jn_sig_k_pms186_4c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5611813"/>
            <a:ext cx="237331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83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676400"/>
            <a:ext cx="4041775" cy="13726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676400"/>
            <a:ext cx="4043363" cy="13726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6629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30777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8217"/>
            <a:ext cx="4040188" cy="13726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30777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8217"/>
            <a:ext cx="4041775" cy="13726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752600" y="6638925"/>
            <a:ext cx="7400925" cy="228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bg1"/>
              </a:gs>
              <a:gs pos="69000">
                <a:schemeClr val="bg1">
                  <a:lumMod val="75000"/>
                </a:schemeClr>
              </a:gs>
            </a:gsLst>
            <a:lin ang="0" scaled="1"/>
            <a:tileRect/>
          </a:gra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0"/>
              <a:buChar char="4"/>
              <a:defRPr/>
            </a:pPr>
            <a:endParaRPr kumimoji="0" lang="en-US" sz="2400" dirty="0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638925"/>
            <a:ext cx="1828800" cy="2286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0"/>
              <a:buChar char="4"/>
              <a:defRPr/>
            </a:pPr>
            <a:endParaRPr kumimoji="0" lang="en-US" sz="2400" dirty="0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65532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66294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0" name="Picture 1" descr="htnet_logo_spot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315200" y="609600"/>
            <a:ext cx="1573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1" name="Straight Connector 7"/>
          <p:cNvCxnSpPr>
            <a:cxnSpLocks noChangeShapeType="1"/>
          </p:cNvCxnSpPr>
          <p:nvPr userDrawn="1"/>
        </p:nvCxnSpPr>
        <p:spPr bwMode="auto">
          <a:xfrm>
            <a:off x="381000" y="1371600"/>
            <a:ext cx="74676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</p:sldLayoutIdLst>
  <p:txStyles>
    <p:titleStyle>
      <a:lvl1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9pPr>
    </p:titleStyle>
    <p:bodyStyle>
      <a:lvl1pPr marL="287338" indent="-287338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100000"/>
        <a:buFont typeface="Lucida Grande"/>
        <a:buChar char="●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238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14388" indent="4763" algn="l" rtl="0" eaLnBrk="0" fontAlgn="base" hangingPunct="0">
        <a:spcBef>
          <a:spcPct val="10000"/>
        </a:spcBef>
        <a:spcAft>
          <a:spcPct val="0"/>
        </a:spcAft>
        <a:buClr>
          <a:schemeClr val="tx1"/>
        </a:buClr>
        <a:buSzPct val="44000"/>
        <a:buFont typeface="Monotype Sorts"/>
        <a:defRPr sz="2000" i="1">
          <a:solidFill>
            <a:schemeClr val="tx1"/>
          </a:solidFill>
          <a:latin typeface="+mn-lt"/>
          <a:ea typeface="+mn-ea"/>
        </a:defRPr>
      </a:lvl3pPr>
      <a:lvl4pPr marL="1104900" indent="-171450" algn="l" rtl="0" eaLnBrk="0" fontAlgn="base" hangingPunct="0">
        <a:spcBef>
          <a:spcPts val="125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311275" algn="l" rtl="0" eaLnBrk="0" fontAlgn="base" hangingPunct="0">
        <a:spcBef>
          <a:spcPts val="125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5pPr>
      <a:lvl6pPr marL="18478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6pPr>
      <a:lvl7pPr marL="23050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7pPr>
      <a:lvl8pPr marL="27622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8pPr>
      <a:lvl9pPr marL="32194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752600" y="6638925"/>
            <a:ext cx="7400925" cy="228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chemeClr val="bg1"/>
              </a:gs>
              <a:gs pos="69000">
                <a:schemeClr val="bg1">
                  <a:lumMod val="75000"/>
                </a:schemeClr>
              </a:gs>
            </a:gsLst>
            <a:lin ang="0" scaled="1"/>
            <a:tileRect/>
          </a:gra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0"/>
              <a:buChar char="4"/>
              <a:defRPr/>
            </a:pPr>
            <a:endParaRPr kumimoji="0"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638925"/>
            <a:ext cx="1828800" cy="2286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0"/>
              <a:buChar char="4"/>
              <a:defRPr/>
            </a:pPr>
            <a:endParaRPr kumimoji="0"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676400"/>
            <a:ext cx="6570663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685800"/>
            <a:ext cx="66294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5606" name="Picture 1" descr="htnet_logo_spot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81000" y="609600"/>
            <a:ext cx="1573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607" name="Straight Connector 7"/>
          <p:cNvCxnSpPr>
            <a:cxnSpLocks noChangeShapeType="1"/>
          </p:cNvCxnSpPr>
          <p:nvPr userDrawn="1"/>
        </p:nvCxnSpPr>
        <p:spPr bwMode="auto">
          <a:xfrm>
            <a:off x="2133600" y="1371600"/>
            <a:ext cx="70104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09" r:id="rId2"/>
    <p:sldLayoutId id="2147483708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p:txStyles>
    <p:titleStyle>
      <a:lvl1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" charset="0"/>
          <a:ea typeface="ＭＳ Ｐゴシック" charset="0"/>
          <a:cs typeface="ＭＳ Ｐゴシック"/>
        </a:defRPr>
      </a:lvl2pPr>
      <a:lvl3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" charset="0"/>
          <a:ea typeface="ＭＳ Ｐゴシック" charset="0"/>
          <a:cs typeface="ＭＳ Ｐゴシック"/>
        </a:defRPr>
      </a:lvl3pPr>
      <a:lvl4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" charset="0"/>
          <a:ea typeface="ＭＳ Ｐゴシック" charset="0"/>
          <a:cs typeface="ＭＳ Ｐゴシック"/>
        </a:defRPr>
      </a:lvl4pPr>
      <a:lvl5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" charset="0"/>
          <a:ea typeface="ＭＳ Ｐゴシック" charset="0"/>
          <a:cs typeface="ＭＳ Ｐゴシック"/>
        </a:defRPr>
      </a:lvl5pPr>
      <a:lvl6pPr marL="457200"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9pPr>
    </p:titleStyle>
    <p:bodyStyle>
      <a:lvl1pPr algn="l" rtl="0" eaLnBrk="0" fontAlgn="base" hangingPunct="0">
        <a:spcBef>
          <a:spcPct val="40000"/>
        </a:spcBef>
        <a:spcAft>
          <a:spcPct val="0"/>
        </a:spcAft>
        <a:buClr>
          <a:srgbClr val="990000"/>
        </a:buClr>
        <a:buSzPct val="68000"/>
        <a:buFont typeface="Monotype Sorts"/>
        <a:defRPr sz="2000" b="1">
          <a:solidFill>
            <a:schemeClr val="tx1"/>
          </a:solidFill>
          <a:latin typeface="+mn-lt"/>
          <a:ea typeface="+mn-ea"/>
          <a:cs typeface="ＭＳ Ｐゴシック"/>
        </a:defRPr>
      </a:lvl1pPr>
      <a:lvl2pPr marL="630238" indent="-2238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2pPr>
      <a:lvl3pPr marL="814388" indent="4763" algn="l" rtl="0" eaLnBrk="0" fontAlgn="base" hangingPunct="0">
        <a:spcBef>
          <a:spcPct val="10000"/>
        </a:spcBef>
        <a:spcAft>
          <a:spcPct val="0"/>
        </a:spcAft>
        <a:buClr>
          <a:schemeClr val="tx1"/>
        </a:buClr>
        <a:buSzPct val="44000"/>
        <a:buFont typeface="Monotype Sorts"/>
        <a:defRPr i="1">
          <a:solidFill>
            <a:schemeClr val="tx1"/>
          </a:solidFill>
          <a:latin typeface="+mn-lt"/>
          <a:ea typeface="+mn-ea"/>
          <a:cs typeface="ＭＳ Ｐゴシック"/>
        </a:defRPr>
      </a:lvl3pPr>
      <a:lvl4pPr marL="1104900" indent="-171450" algn="l" rtl="0" eaLnBrk="0" fontAlgn="base" hangingPunct="0">
        <a:spcBef>
          <a:spcPts val="125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1311275" algn="l" rtl="0" eaLnBrk="0" fontAlgn="base" hangingPunct="0">
        <a:spcBef>
          <a:spcPts val="125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18478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6pPr>
      <a:lvl7pPr marL="23050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7pPr>
      <a:lvl8pPr marL="27622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8pPr>
      <a:lvl9pPr marL="32194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03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5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5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2pPr>
      <a:lvl3pPr marL="1092200" indent="-177800" algn="l" rtl="0" eaLnBrk="0" fontAlgn="base" hangingPunct="0">
        <a:spcBef>
          <a:spcPct val="25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3pPr>
      <a:lvl4pPr marL="1435100" indent="-177800" algn="l" rtl="0" eaLnBrk="0" fontAlgn="base" hangingPunct="0">
        <a:spcBef>
          <a:spcPct val="25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1778000" indent="-177800" algn="l" rtl="0" eaLnBrk="0" fontAlgn="base" hangingPunct="0">
        <a:spcBef>
          <a:spcPct val="25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5pPr>
      <a:lvl6pPr marL="2235200" indent="-177800" algn="l" rtl="0" fontAlgn="base">
        <a:spcBef>
          <a:spcPct val="25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6pPr>
      <a:lvl7pPr marL="2692400" indent="-177800" algn="l" rtl="0" fontAlgn="base">
        <a:spcBef>
          <a:spcPct val="25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7pPr>
      <a:lvl8pPr marL="3149600" indent="-177800" algn="l" rtl="0" fontAlgn="base">
        <a:spcBef>
          <a:spcPct val="25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8pPr>
      <a:lvl9pPr marL="3606800" indent="-177800" algn="l" rtl="0" fontAlgn="base">
        <a:spcBef>
          <a:spcPct val="25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ubtitle 4"/>
          <p:cNvSpPr>
            <a:spLocks noGrp="1"/>
          </p:cNvSpPr>
          <p:nvPr>
            <p:ph type="subTitle" idx="1"/>
          </p:nvPr>
        </p:nvSpPr>
        <p:spPr>
          <a:xfrm>
            <a:off x="457200" y="4202113"/>
            <a:ext cx="8248650" cy="923925"/>
          </a:xfrm>
        </p:spPr>
        <p:txBody>
          <a:bodyPr/>
          <a:lstStyle/>
          <a:p>
            <a:pPr algn="ctr">
              <a:spcBef>
                <a:spcPct val="0"/>
              </a:spcBef>
              <a:buFont typeface="Monotype Sorts"/>
              <a:buNone/>
            </a:pPr>
            <a:r>
              <a:rPr lang="en-US" sz="2000" smtClean="0"/>
              <a:t>Horng H Chen MD </a:t>
            </a:r>
          </a:p>
          <a:p>
            <a:pPr algn="ctr">
              <a:spcBef>
                <a:spcPct val="0"/>
              </a:spcBef>
              <a:buFont typeface="Monotype Sorts"/>
              <a:buNone/>
            </a:pPr>
            <a:r>
              <a:rPr lang="en-US" sz="2000" smtClean="0"/>
              <a:t>on behalf of the</a:t>
            </a:r>
          </a:p>
          <a:p>
            <a:pPr algn="ctr">
              <a:spcBef>
                <a:spcPct val="0"/>
              </a:spcBef>
              <a:buFont typeface="Monotype Sorts"/>
              <a:buNone/>
            </a:pPr>
            <a:r>
              <a:rPr lang="en-US" sz="2000" smtClean="0"/>
              <a:t>NHLBI Heart Failure Clinical Research Network</a:t>
            </a:r>
          </a:p>
        </p:txBody>
      </p:sp>
      <p:sp>
        <p:nvSpPr>
          <p:cNvPr id="39938" name="Title 3"/>
          <p:cNvSpPr>
            <a:spLocks noGrp="1"/>
          </p:cNvSpPr>
          <p:nvPr>
            <p:ph type="ctrTitle"/>
          </p:nvPr>
        </p:nvSpPr>
        <p:spPr>
          <a:xfrm>
            <a:off x="457200" y="2058988"/>
            <a:ext cx="8229600" cy="1827212"/>
          </a:xfrm>
        </p:spPr>
        <p:txBody>
          <a:bodyPr/>
          <a:lstStyle/>
          <a:p>
            <a:pPr algn="ctr"/>
            <a:r>
              <a:rPr lang="en-US" altLang="ja-JP" sz="2800" b="1" u="sng" smtClean="0"/>
              <a:t>R</a:t>
            </a:r>
            <a:r>
              <a:rPr lang="en-US" altLang="ja-JP" sz="2800" b="1" smtClean="0"/>
              <a:t>enal </a:t>
            </a:r>
            <a:r>
              <a:rPr lang="en-US" altLang="ja-JP" sz="2800" b="1" u="sng" smtClean="0"/>
              <a:t>O</a:t>
            </a:r>
            <a:r>
              <a:rPr lang="en-US" altLang="ja-JP" sz="2800" b="1" smtClean="0"/>
              <a:t>ptimization </a:t>
            </a:r>
            <a:r>
              <a:rPr lang="en-US" altLang="ja-JP" sz="2800" b="1" u="sng" smtClean="0"/>
              <a:t>S</a:t>
            </a:r>
            <a:r>
              <a:rPr lang="en-US" altLang="ja-JP" sz="2800" b="1" smtClean="0"/>
              <a:t>trategies</a:t>
            </a:r>
            <a:br>
              <a:rPr lang="en-US" altLang="ja-JP" sz="2800" b="1" smtClean="0"/>
            </a:br>
            <a:r>
              <a:rPr lang="en-US" altLang="ja-JP" sz="2800" b="1" u="sng" smtClean="0"/>
              <a:t>E</a:t>
            </a:r>
            <a:r>
              <a:rPr lang="en-US" altLang="ja-JP" sz="2800" b="1" smtClean="0"/>
              <a:t>valuation in Acute Heart Failure (ROSE AHF):</a:t>
            </a:r>
            <a:br>
              <a:rPr lang="en-US" altLang="ja-JP" sz="2800" b="1" smtClean="0"/>
            </a:br>
            <a:r>
              <a:rPr lang="en-US" altLang="ja-JP" sz="2800" b="1" smtClean="0"/>
              <a:t>  </a:t>
            </a:r>
            <a:br>
              <a:rPr lang="en-US" altLang="ja-JP" sz="2800" b="1" smtClean="0"/>
            </a:br>
            <a:r>
              <a:rPr lang="en-US" sz="2800" b="1" smtClean="0"/>
              <a:t>A Randomized Clinical Trial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7"/>
    </mc:Choice>
    <mc:Fallback xmlns="">
      <p:transition spd="slow" advTm="2537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Statistical Methods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7620000" cy="3786188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800" dirty="0" smtClean="0"/>
              <a:t>&gt; 85% power to detect effect (p&lt;0.025) of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800" dirty="0" smtClean="0"/>
              <a:t>72 urine volume of </a:t>
            </a:r>
            <a:r>
              <a:rPr lang="en-US" sz="2800" dirty="0" smtClean="0"/>
              <a:t>&gt; </a:t>
            </a:r>
            <a:r>
              <a:rPr lang="en-US" sz="2800" dirty="0" smtClean="0"/>
              <a:t>1400 ml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sz="2800" dirty="0" smtClean="0"/>
              <a:t>Change in cystatin C of &gt; 0.3 mg/L 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/>
              <a:t>Treatment comparisons by “intention to treat”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/>
              <a:t>Multiple imputation for missing data.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/>
              <a:t>Conservative framework for subgroup interaction testing (interaction p-value &lt;0.01)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396875" y="758825"/>
            <a:ext cx="6629400" cy="452438"/>
          </a:xfrm>
        </p:spPr>
        <p:txBody>
          <a:bodyPr/>
          <a:lstStyle/>
          <a:p>
            <a:r>
              <a:rPr lang="en-US" b="1" smtClean="0"/>
              <a:t>Baseline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7391400" cy="389712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850604"/>
                <a:gridCol w="2540796"/>
              </a:tblGrid>
              <a:tr h="94514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Characteristic</a:t>
                      </a:r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All patients</a:t>
                      </a:r>
                    </a:p>
                    <a:p>
                      <a:pPr algn="ctr"/>
                      <a:r>
                        <a:rPr lang="en-US" sz="2800" dirty="0" smtClean="0"/>
                        <a:t>(n=360)</a:t>
                      </a:r>
                      <a:endParaRPr lang="en-US" sz="2800" b="1" dirty="0">
                        <a:solidFill>
                          <a:schemeClr val="bg2"/>
                        </a:solidFill>
                      </a:endParaRPr>
                    </a:p>
                  </a:txBody>
                  <a:tcPr marT="18288" marB="18288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199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Age</a:t>
                      </a:r>
                      <a:r>
                        <a:rPr lang="en-US" sz="2800" baseline="0" dirty="0" smtClean="0"/>
                        <a:t> (years)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</a:tcPr>
                </a:tc>
              </a:tr>
              <a:tr h="49199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Male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73%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/>
                </a:tc>
              </a:tr>
              <a:tr h="49199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AHF </a:t>
                      </a:r>
                      <a:r>
                        <a:rPr lang="en-US" sz="2800" dirty="0" err="1" smtClean="0"/>
                        <a:t>hsp</a:t>
                      </a:r>
                      <a:r>
                        <a:rPr lang="en-US" sz="2800" dirty="0" smtClean="0"/>
                        <a:t> in past year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67%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/>
                </a:tc>
              </a:tr>
              <a:tr h="49199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Ischemic</a:t>
                      </a:r>
                      <a:r>
                        <a:rPr lang="en-US" sz="2800" baseline="0" dirty="0" smtClean="0"/>
                        <a:t> etiology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58%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/>
                </a:tc>
              </a:tr>
              <a:tr h="49199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Diabetes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56%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/>
                </a:tc>
              </a:tr>
              <a:tr h="49199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EF</a:t>
                      </a:r>
                      <a:r>
                        <a:rPr lang="en-US" sz="2800" baseline="0" dirty="0" smtClean="0"/>
                        <a:t> &gt; 50%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26%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211888"/>
            <a:ext cx="8229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Monotype Sorts" charset="0"/>
              <a:buNone/>
              <a:defRPr/>
            </a:pPr>
            <a:r>
              <a:rPr lang="en-US" sz="2000" b="1" i="1" dirty="0">
                <a:solidFill>
                  <a:schemeClr val="tx1"/>
                </a:solidFill>
                <a:latin typeface="+mj-lt"/>
                <a:ea typeface="ＭＳ Ｐゴシック" charset="0"/>
                <a:cs typeface="+mn-cs"/>
              </a:rPr>
              <a:t>Median or % shown; No significant between group differences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7315200" cy="389712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800598"/>
                <a:gridCol w="2514602"/>
              </a:tblGrid>
              <a:tr h="94514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Characteristic</a:t>
                      </a:r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All patients</a:t>
                      </a:r>
                    </a:p>
                    <a:p>
                      <a:pPr algn="ctr"/>
                      <a:r>
                        <a:rPr lang="en-US" sz="2800" dirty="0" smtClean="0"/>
                        <a:t>(n=360)</a:t>
                      </a:r>
                      <a:endParaRPr lang="en-US" sz="2400" b="1" dirty="0">
                        <a:solidFill>
                          <a:schemeClr val="bg2"/>
                        </a:solidFill>
                      </a:endParaRPr>
                    </a:p>
                  </a:txBody>
                  <a:tcPr marT="18288" marB="18288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1996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Outpt</a:t>
                      </a:r>
                      <a:r>
                        <a:rPr lang="en-US" sz="2800" baseline="0" dirty="0" smtClean="0"/>
                        <a:t> Furosemide Dose (mg)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T w="12700" cmpd="sng">
                      <a:noFill/>
                    </a:lnT>
                  </a:tcPr>
                </a:tc>
              </a:tr>
              <a:tr h="4919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ACE inhibitor or ARB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/>
                </a:tc>
              </a:tr>
              <a:tr h="491996"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effectLst/>
                        </a:rPr>
                        <a:t>Beta-blocker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83%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/>
                </a:tc>
              </a:tr>
              <a:tr h="49199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Systolic BP (mmHg)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/>
                </a:tc>
              </a:tr>
              <a:tr h="491996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eGFR</a:t>
                      </a:r>
                      <a:r>
                        <a:rPr lang="en-US" sz="2800" dirty="0" smtClean="0"/>
                        <a:t> (ml/min/1.73m</a:t>
                      </a:r>
                      <a:r>
                        <a:rPr lang="en-US" sz="2800" baseline="30000" dirty="0" smtClean="0"/>
                        <a:t>2</a:t>
                      </a:r>
                      <a:r>
                        <a:rPr lang="en-US" sz="2800" dirty="0" smtClean="0"/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44.5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/>
                </a:tc>
              </a:tr>
              <a:tr h="4919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NT-</a:t>
                      </a:r>
                      <a:r>
                        <a:rPr lang="en-US" sz="2800" dirty="0" err="1" smtClean="0"/>
                        <a:t>proBNP</a:t>
                      </a:r>
                      <a:r>
                        <a:rPr lang="en-US" sz="2800" dirty="0" smtClean="0"/>
                        <a:t> (</a:t>
                      </a:r>
                      <a:r>
                        <a:rPr lang="en-US" sz="2800" dirty="0" err="1" smtClean="0"/>
                        <a:t>pg</a:t>
                      </a:r>
                      <a:r>
                        <a:rPr lang="en-US" sz="2800" dirty="0" smtClean="0"/>
                        <a:t>/ml)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4972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/>
                </a:tc>
              </a:tr>
            </a:tbl>
          </a:graphicData>
        </a:graphic>
      </p:graphicFrame>
      <p:sp>
        <p:nvSpPr>
          <p:cNvPr id="59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Baseline Characteristics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6211888"/>
            <a:ext cx="8305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Monotype Sorts" charset="0"/>
              <a:buNone/>
              <a:defRPr/>
            </a:pPr>
            <a:r>
              <a:rPr lang="en-US" sz="2000" b="1" i="1" dirty="0">
                <a:solidFill>
                  <a:schemeClr val="tx1"/>
                </a:solidFill>
                <a:latin typeface="+mj-lt"/>
                <a:ea typeface="ＭＳ Ｐゴシック" charset="0"/>
                <a:cs typeface="+mn-cs"/>
              </a:rPr>
              <a:t>Median or % shown; No significant between group differences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2"/>
          <p:cNvSpPr>
            <a:spLocks noGrp="1"/>
          </p:cNvSpPr>
          <p:nvPr>
            <p:ph type="ctrTitle"/>
          </p:nvPr>
        </p:nvSpPr>
        <p:spPr>
          <a:xfrm>
            <a:off x="457200" y="2535238"/>
            <a:ext cx="8229600" cy="1258887"/>
          </a:xfrm>
        </p:spPr>
        <p:txBody>
          <a:bodyPr/>
          <a:lstStyle/>
          <a:p>
            <a:r>
              <a:rPr lang="en-US" sz="4000" b="1" smtClean="0"/>
              <a:t>Results</a:t>
            </a:r>
            <a:br>
              <a:rPr lang="en-US" sz="4000" b="1" smtClean="0"/>
            </a:br>
            <a:r>
              <a:rPr lang="en-US" sz="4000" b="1" i="1" smtClean="0"/>
              <a:t>Dopamine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381000" y="766763"/>
            <a:ext cx="7086600" cy="452437"/>
          </a:xfrm>
        </p:spPr>
        <p:txBody>
          <a:bodyPr/>
          <a:lstStyle/>
          <a:p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Low Dose Dopamine: </a:t>
            </a:r>
            <a:br>
              <a:rPr lang="en-US" b="1" smtClean="0"/>
            </a:br>
            <a:r>
              <a:rPr lang="en-US" b="1" i="1" smtClean="0"/>
              <a:t>Co-primary End-points</a:t>
            </a:r>
          </a:p>
        </p:txBody>
      </p:sp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906713"/>
            <a:ext cx="8594725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1905000"/>
            <a:ext cx="3505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Monotype Sorts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72 Hour Urine Volume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1905000"/>
            <a:ext cx="3505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Monotype Sorts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Change in </a:t>
            </a:r>
            <a:r>
              <a:rPr lang="en-US" b="1" dirty="0" err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Cystatin</a:t>
            </a:r>
            <a:r>
              <a:rPr lang="en-US" b="1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-C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/>
          </p:cNvPicPr>
          <p:nvPr/>
        </p:nvPicPr>
        <p:blipFill>
          <a:blip r:embed="rId2"/>
          <a:srcRect t="7635" b="6303"/>
          <a:stretch>
            <a:fillRect/>
          </a:stretch>
        </p:blipFill>
        <p:spPr bwMode="auto">
          <a:xfrm>
            <a:off x="503238" y="1447800"/>
            <a:ext cx="7954962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Low Dose Dopamine</a:t>
            </a:r>
            <a:br>
              <a:rPr lang="en-US" b="1" smtClean="0"/>
            </a:br>
            <a:r>
              <a:rPr lang="en-US" b="1" i="1" smtClean="0"/>
              <a:t>Sub-group Analysis</a:t>
            </a:r>
          </a:p>
        </p:txBody>
      </p:sp>
      <p:pic>
        <p:nvPicPr>
          <p:cNvPr id="634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648200"/>
            <a:ext cx="48006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758432"/>
              </p:ext>
            </p:extLst>
          </p:nvPr>
        </p:nvGraphicFramePr>
        <p:xfrm>
          <a:off x="304800" y="3962400"/>
          <a:ext cx="8458202" cy="254473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733802"/>
                <a:gridCol w="1975672"/>
                <a:gridCol w="1681927"/>
                <a:gridCol w="1066801"/>
              </a:tblGrid>
              <a:tr h="60620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Study Drug Tolerance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</a:rPr>
                        <a:t>Dopamine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</a:rPr>
                        <a:t>(n=122)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 marT="18288" marB="18288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</a:rPr>
                        <a:t>(N = 119)</a:t>
                      </a:r>
                    </a:p>
                  </a:txBody>
                  <a:tcPr marT="18288" marB="18288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</a:rPr>
                        <a:t>P 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</a:p>
                  </a:txBody>
                  <a:tcPr marT="18288" marB="18288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5294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Study drug reduced dose or d/c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- Hypotension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0.9%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10.4%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4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Study drug reduced dose or d/c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- Tachycardia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7.2%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0.9%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&lt;0.001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4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Study drug d/c before 72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hrs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– Any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Cause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23%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25%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0.72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Low Dose Dopamine</a:t>
            </a:r>
            <a:br>
              <a:rPr lang="en-US" b="1" smtClean="0"/>
            </a:br>
            <a:r>
              <a:rPr lang="en-US" b="1" i="1" smtClean="0"/>
              <a:t>Secondary Endpoints</a:t>
            </a:r>
          </a:p>
        </p:txBody>
      </p:sp>
      <p:sp>
        <p:nvSpPr>
          <p:cNvPr id="64531" name="Content Placeholder 6"/>
          <p:cNvSpPr>
            <a:spLocks noGrp="1"/>
          </p:cNvSpPr>
          <p:nvPr>
            <p:ph idx="1"/>
          </p:nvPr>
        </p:nvSpPr>
        <p:spPr>
          <a:xfrm>
            <a:off x="377825" y="1447800"/>
            <a:ext cx="7470775" cy="3016250"/>
          </a:xfrm>
        </p:spPr>
        <p:txBody>
          <a:bodyPr/>
          <a:lstStyle/>
          <a:p>
            <a:r>
              <a:rPr lang="en-US" sz="2800" dirty="0" smtClean="0"/>
              <a:t>No significant treatment effect on secondary endpoints reflective of:</a:t>
            </a:r>
          </a:p>
          <a:p>
            <a:pPr lvl="1"/>
            <a:r>
              <a:rPr lang="en-US" sz="2800" dirty="0" smtClean="0"/>
              <a:t>Decongestion</a:t>
            </a:r>
          </a:p>
          <a:p>
            <a:pPr lvl="1"/>
            <a:r>
              <a:rPr lang="en-US" sz="2800" dirty="0" smtClean="0"/>
              <a:t>Renal function</a:t>
            </a:r>
          </a:p>
          <a:p>
            <a:pPr lvl="1"/>
            <a:r>
              <a:rPr lang="en-US" sz="2800" dirty="0" smtClean="0"/>
              <a:t>Symptom relief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 txBox="1">
            <a:spLocks/>
          </p:cNvSpPr>
          <p:nvPr/>
        </p:nvSpPr>
        <p:spPr bwMode="auto">
          <a:xfrm>
            <a:off x="403225" y="152400"/>
            <a:ext cx="66294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06000"/>
              </a:lnSpc>
              <a:buFont typeface="Monotype Sorts"/>
              <a:buNone/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Low Dose Dopamine</a:t>
            </a:r>
          </a:p>
          <a:p>
            <a:pPr eaLnBrk="0" hangingPunct="0">
              <a:lnSpc>
                <a:spcPct val="106000"/>
              </a:lnSpc>
              <a:buFont typeface="Monotype Sorts"/>
              <a:buNone/>
            </a:pPr>
            <a:r>
              <a:rPr lang="en-US" b="1" i="1" dirty="0">
                <a:solidFill>
                  <a:schemeClr val="tx2"/>
                </a:solidFill>
                <a:latin typeface="Arial" charset="0"/>
              </a:rPr>
              <a:t>Clinical Outcomes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875" y="1295400"/>
            <a:ext cx="4094163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Monotype Sorts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  <a:cs typeface="+mn-cs"/>
              </a:rPr>
              <a:t>60 Day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ＭＳ Ｐゴシック" charset="0"/>
                <a:cs typeface="+mn-cs"/>
              </a:rPr>
              <a:t>Death/ Unscheduled office visit/ HF </a:t>
            </a: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  <a:cs typeface="+mn-cs"/>
              </a:rPr>
              <a:t>Readmission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2005" y="1712913"/>
            <a:ext cx="40925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Monotype Sorts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  <a:cs typeface="+mn-cs"/>
              </a:rPr>
              <a:t>180 Day Mortality</a:t>
            </a:r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2362200"/>
            <a:ext cx="4249737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1525" y="2389188"/>
            <a:ext cx="4249738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2"/>
          <p:cNvSpPr>
            <a:spLocks noGrp="1"/>
          </p:cNvSpPr>
          <p:nvPr>
            <p:ph type="ctrTitle"/>
          </p:nvPr>
        </p:nvSpPr>
        <p:spPr>
          <a:xfrm>
            <a:off x="457200" y="2489200"/>
            <a:ext cx="8229600" cy="1304925"/>
          </a:xfrm>
        </p:spPr>
        <p:txBody>
          <a:bodyPr/>
          <a:lstStyle/>
          <a:p>
            <a:r>
              <a:rPr lang="en-US" sz="4000" b="1" smtClean="0"/>
              <a:t>Results</a:t>
            </a:r>
            <a:br>
              <a:rPr lang="en-US" sz="4000" b="1" smtClean="0"/>
            </a:br>
            <a:r>
              <a:rPr lang="en-US" sz="4000" b="1" i="1" smtClean="0"/>
              <a:t>Nesiritide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304800" y="766763"/>
            <a:ext cx="7162800" cy="452437"/>
          </a:xfrm>
        </p:spPr>
        <p:txBody>
          <a:bodyPr/>
          <a:lstStyle/>
          <a:p>
            <a:r>
              <a:rPr lang="en-US" b="1" smtClean="0"/>
              <a:t>Low Dose Nesiritide </a:t>
            </a:r>
            <a:br>
              <a:rPr lang="en-US" b="1" smtClean="0"/>
            </a:br>
            <a:r>
              <a:rPr lang="en-US" b="1" i="1" smtClean="0"/>
              <a:t>Co-primary</a:t>
            </a:r>
            <a:r>
              <a:rPr lang="en-US" b="1" smtClean="0"/>
              <a:t> End-points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30525"/>
            <a:ext cx="859472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1905000"/>
            <a:ext cx="3505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Monotype Sorts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72 Hour Urine Volume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1905000"/>
            <a:ext cx="3505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Monotype Sorts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Change in </a:t>
            </a:r>
            <a:r>
              <a:rPr lang="en-US" b="1" dirty="0" err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Cystatin</a:t>
            </a:r>
            <a:r>
              <a:rPr lang="en-US" b="1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-C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Background</a:t>
            </a:r>
            <a:br>
              <a:rPr lang="en-US" b="1" smtClean="0"/>
            </a:br>
            <a:r>
              <a:rPr lang="en-US" b="1" i="1" smtClean="0"/>
              <a:t>AHF + Renal Dysfunction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1863725"/>
            <a:ext cx="7467600" cy="26622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 smtClean="0"/>
              <a:t>Patients with acute heart failure (AHF) and renal dysfunction are at risk for inadequate decongestion and worsening renal function – factors associated with adverse clinical outcomes. </a:t>
            </a:r>
          </a:p>
          <a:p>
            <a:pPr>
              <a:spcBef>
                <a:spcPts val="600"/>
              </a:spcBef>
            </a:pPr>
            <a:endParaRPr 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64"/>
    </mc:Choice>
    <mc:Fallback xmlns="">
      <p:transition spd="slow" advTm="1546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Low Dose Nesiritide </a:t>
            </a:r>
            <a:br>
              <a:rPr lang="en-US" b="1" smtClean="0"/>
            </a:br>
            <a:r>
              <a:rPr lang="en-US" b="1" i="1" smtClean="0"/>
              <a:t>Sub-group Analysis</a:t>
            </a:r>
          </a:p>
        </p:txBody>
      </p:sp>
      <p:pic>
        <p:nvPicPr>
          <p:cNvPr id="68610" name="Picture 3"/>
          <p:cNvPicPr>
            <a:picLocks noChangeAspect="1"/>
          </p:cNvPicPr>
          <p:nvPr/>
        </p:nvPicPr>
        <p:blipFill>
          <a:blip r:embed="rId3"/>
          <a:srcRect t="7497" b="6885"/>
          <a:stretch>
            <a:fillRect/>
          </a:stretch>
        </p:blipFill>
        <p:spPr bwMode="auto">
          <a:xfrm>
            <a:off x="427038" y="1490663"/>
            <a:ext cx="7954962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7244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Low Dose Nesiritide</a:t>
            </a:r>
            <a:br>
              <a:rPr lang="en-US" b="1" smtClean="0"/>
            </a:br>
            <a:r>
              <a:rPr lang="en-US" b="1" i="1" smtClean="0"/>
              <a:t>Secondary Endpoints</a:t>
            </a:r>
          </a:p>
        </p:txBody>
      </p:sp>
      <p:sp>
        <p:nvSpPr>
          <p:cNvPr id="70658" name="Content Placeholder 6"/>
          <p:cNvSpPr>
            <a:spLocks noGrp="1"/>
          </p:cNvSpPr>
          <p:nvPr>
            <p:ph idx="1"/>
          </p:nvPr>
        </p:nvSpPr>
        <p:spPr>
          <a:xfrm>
            <a:off x="377825" y="1447800"/>
            <a:ext cx="7470775" cy="2413000"/>
          </a:xfrm>
        </p:spPr>
        <p:txBody>
          <a:bodyPr/>
          <a:lstStyle/>
          <a:p>
            <a:r>
              <a:rPr lang="en-US" sz="2800" dirty="0" smtClean="0"/>
              <a:t>No significant treatment effect on secondary endpoints reflective of:</a:t>
            </a:r>
          </a:p>
          <a:p>
            <a:pPr lvl="1"/>
            <a:r>
              <a:rPr lang="en-US" sz="2800" dirty="0" smtClean="0"/>
              <a:t>Decongestion</a:t>
            </a:r>
          </a:p>
          <a:p>
            <a:pPr lvl="1"/>
            <a:r>
              <a:rPr lang="en-US" sz="2800" dirty="0" smtClean="0"/>
              <a:t>Renal function</a:t>
            </a:r>
          </a:p>
          <a:p>
            <a:pPr lvl="1"/>
            <a:r>
              <a:rPr lang="en-US" sz="2800" dirty="0" smtClean="0"/>
              <a:t>Symptom relief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204793"/>
              </p:ext>
            </p:extLst>
          </p:nvPr>
        </p:nvGraphicFramePr>
        <p:xfrm>
          <a:off x="304800" y="3962400"/>
          <a:ext cx="8458202" cy="254473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733802"/>
                <a:gridCol w="1975672"/>
                <a:gridCol w="1681927"/>
                <a:gridCol w="1066801"/>
              </a:tblGrid>
              <a:tr h="60620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Study Drug Tolerance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chemeClr val="bg2"/>
                          </a:solidFill>
                        </a:rPr>
                        <a:t>Nesiritide</a:t>
                      </a:r>
                      <a:endParaRPr lang="en-US" sz="1600" b="1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</a:rPr>
                        <a:t>(n=119)</a:t>
                      </a:r>
                      <a:endParaRPr lang="en-US" sz="1600" b="1" dirty="0">
                        <a:solidFill>
                          <a:schemeClr val="bg2"/>
                        </a:solidFill>
                      </a:endParaRPr>
                    </a:p>
                  </a:txBody>
                  <a:tcPr marT="18288" marB="18288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</a:rPr>
                        <a:t>(N = 119)</a:t>
                      </a:r>
                    </a:p>
                  </a:txBody>
                  <a:tcPr marT="18288" marB="18288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</a:rPr>
                        <a:t>P 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/>
                          </a:solidFill>
                        </a:rPr>
                        <a:t>Value</a:t>
                      </a:r>
                    </a:p>
                  </a:txBody>
                  <a:tcPr marT="18288" marB="18288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5294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Study drug dose reduced or d/c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- Hypotension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18.8%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10.4%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0.07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4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Study drug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D1D1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dose reduced or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d/c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- Tachycardia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0.9%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0.50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4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Study drug d/c before 72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hrs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– Any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Cause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25%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25%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0.94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 txBox="1">
            <a:spLocks/>
          </p:cNvSpPr>
          <p:nvPr/>
        </p:nvSpPr>
        <p:spPr bwMode="auto">
          <a:xfrm>
            <a:off x="381000" y="304800"/>
            <a:ext cx="68580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06000"/>
              </a:lnSpc>
              <a:buFont typeface="Monotype Sorts"/>
              <a:buNone/>
            </a:pPr>
            <a:r>
              <a:rPr lang="en-US" b="1">
                <a:solidFill>
                  <a:schemeClr val="tx2"/>
                </a:solidFill>
                <a:latin typeface="Arial" charset="0"/>
              </a:rPr>
              <a:t>Low Dose Nesiritide</a:t>
            </a:r>
          </a:p>
          <a:p>
            <a:pPr eaLnBrk="0" hangingPunct="0">
              <a:lnSpc>
                <a:spcPct val="106000"/>
              </a:lnSpc>
              <a:buFont typeface="Monotype Sorts"/>
              <a:buNone/>
            </a:pPr>
            <a:r>
              <a:rPr lang="en-US" b="1" i="1">
                <a:solidFill>
                  <a:schemeClr val="tx2"/>
                </a:solidFill>
                <a:latin typeface="Arial" charset="0"/>
              </a:rPr>
              <a:t>Clinical Outcomes</a:t>
            </a:r>
          </a:p>
          <a:p>
            <a:pPr eaLnBrk="0" hangingPunct="0">
              <a:lnSpc>
                <a:spcPct val="106000"/>
              </a:lnSpc>
              <a:buFont typeface="Monotype Sorts"/>
              <a:buNone/>
            </a:pPr>
            <a:endParaRPr lang="en-US" b="1">
              <a:solidFill>
                <a:schemeClr val="tx2"/>
              </a:solidFill>
              <a:latin typeface="Arial" charset="0"/>
            </a:endParaRPr>
          </a:p>
          <a:p>
            <a:pPr eaLnBrk="0" hangingPunct="0">
              <a:lnSpc>
                <a:spcPct val="106000"/>
              </a:lnSpc>
              <a:buFont typeface="Monotype Sorts"/>
              <a:buNone/>
            </a:pPr>
            <a:endParaRPr lang="en-US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12988"/>
            <a:ext cx="4249738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292350"/>
            <a:ext cx="4249738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9875" y="1295400"/>
            <a:ext cx="4094163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Monotype Sorts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  <a:cs typeface="+mn-cs"/>
              </a:rPr>
              <a:t>60 Day Death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ＭＳ Ｐゴシック" charset="0"/>
                <a:cs typeface="+mn-cs"/>
              </a:rPr>
              <a:t>/ </a:t>
            </a:r>
            <a:r>
              <a:rPr lang="en-US" b="1" dirty="0" smtClean="0">
                <a:solidFill>
                  <a:srgbClr val="1D1D1D"/>
                </a:solidFill>
                <a:latin typeface="Arial"/>
                <a:ea typeface="ＭＳ Ｐゴシック" charset="0"/>
                <a:cs typeface="+mn-cs"/>
              </a:rPr>
              <a:t>Unscheduled </a:t>
            </a:r>
            <a:r>
              <a:rPr lang="en-US" b="1" dirty="0">
                <a:solidFill>
                  <a:srgbClr val="1D1D1D"/>
                </a:solidFill>
                <a:latin typeface="Arial"/>
                <a:ea typeface="ＭＳ Ｐゴシック" charset="0"/>
                <a:cs typeface="+mn-cs"/>
              </a:rPr>
              <a:t>office </a:t>
            </a:r>
            <a:r>
              <a:rPr lang="en-US" b="1" dirty="0" smtClean="0">
                <a:solidFill>
                  <a:srgbClr val="1D1D1D"/>
                </a:solidFill>
                <a:latin typeface="Arial"/>
                <a:ea typeface="ＭＳ Ｐゴシック" charset="0"/>
                <a:cs typeface="+mn-cs"/>
              </a:rPr>
              <a:t>visit/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ＭＳ Ｐゴシック" charset="0"/>
                <a:cs typeface="+mn-cs"/>
              </a:rPr>
              <a:t>HF </a:t>
            </a: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  <a:cs typeface="+mn-cs"/>
              </a:rPr>
              <a:t>Readmission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9313" y="1552575"/>
            <a:ext cx="40925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Monotype Sorts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  <a:cs typeface="+mn-cs"/>
              </a:rPr>
              <a:t>180 Day Mortality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Conclusions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696200" cy="4049713"/>
          </a:xfrm>
        </p:spPr>
        <p:txBody>
          <a:bodyPr/>
          <a:lstStyle/>
          <a:p>
            <a:r>
              <a:rPr lang="en-US" sz="2800" dirty="0" smtClean="0"/>
              <a:t>In patients with AHF and underlying renal dysfunction, when added to standardized diuretic dosing, neither low dose dopamine, nor low dose nesiritide, enhanced decongestion or improved renal function.  </a:t>
            </a:r>
          </a:p>
          <a:p>
            <a:r>
              <a:rPr lang="en-US" sz="2800" dirty="0" smtClean="0"/>
              <a:t>Future investigations of these or other acute heart failure therapies may need to assess the potential for differential responses in heart failure and preserved versus reduced ejection.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lank_US_Map.png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4888"/>
          <a:stretch/>
        </p:blipFill>
        <p:spPr>
          <a:xfrm>
            <a:off x="482600" y="1703917"/>
            <a:ext cx="7084112" cy="4648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30400" y="3873500"/>
            <a:ext cx="2667000" cy="290513"/>
          </a:xfrm>
          <a:prstGeom prst="rect">
            <a:avLst/>
          </a:prstGeom>
          <a:noFill/>
          <a:ln w="38100" cmpd="sng">
            <a:noFill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Font typeface="Monotype Sorts" charset="0"/>
              <a:buNone/>
              <a:defRPr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ＭＳ Ｐゴシック" charset="0"/>
                <a:cs typeface="+mn-cs"/>
              </a:rPr>
              <a:t>Washington University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26313" y="2894013"/>
            <a:ext cx="2101850" cy="288925"/>
          </a:xfrm>
          <a:prstGeom prst="rect">
            <a:avLst/>
          </a:prstGeom>
          <a:noFill/>
          <a:ln w="38100" cmpd="sng"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Monotype Sorts" charset="0"/>
              <a:buNone/>
              <a:defRPr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ＭＳ Ｐゴシック" charset="0"/>
                <a:cs typeface="+mn-cs"/>
              </a:rPr>
              <a:t>Harvard University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3838" y="4157663"/>
            <a:ext cx="2101850" cy="288925"/>
          </a:xfrm>
          <a:prstGeom prst="rect">
            <a:avLst/>
          </a:prstGeom>
          <a:noFill/>
          <a:ln w="38100" cmpd="sng"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Monotype Sorts" charset="0"/>
              <a:buNone/>
              <a:defRPr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ＭＳ Ｐゴシック" charset="0"/>
                <a:cs typeface="+mn-cs"/>
              </a:rPr>
              <a:t>Duke University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565650" y="3920067"/>
            <a:ext cx="214321" cy="213362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2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0"/>
              <a:buChar char="4"/>
              <a:defRPr/>
            </a:pPr>
            <a:endParaRPr kumimoji="0" lang="en-US" sz="1400" b="1" dirty="0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24100" y="2903538"/>
            <a:ext cx="1981200" cy="290512"/>
          </a:xfrm>
          <a:prstGeom prst="rect">
            <a:avLst/>
          </a:prstGeom>
          <a:noFill/>
          <a:ln w="38100" cmpd="sng">
            <a:noFill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Font typeface="Monotype Sorts" charset="0"/>
              <a:buNone/>
              <a:defRPr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ＭＳ Ｐゴシック" charset="0"/>
                <a:cs typeface="+mn-cs"/>
              </a:rPr>
              <a:t>Mayo Clinic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301066" y="2933699"/>
            <a:ext cx="214321" cy="213362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2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0"/>
              <a:buChar char="4"/>
              <a:defRPr/>
            </a:pPr>
            <a:endParaRPr kumimoji="0" lang="en-US" sz="1400" b="1" dirty="0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grpSp>
        <p:nvGrpSpPr>
          <p:cNvPr id="73740" name="Group 30"/>
          <p:cNvGrpSpPr>
            <a:grpSpLocks/>
          </p:cNvGrpSpPr>
          <p:nvPr/>
        </p:nvGrpSpPr>
        <p:grpSpPr bwMode="auto">
          <a:xfrm>
            <a:off x="6738938" y="2382838"/>
            <a:ext cx="2343150" cy="484187"/>
            <a:chOff x="6739466" y="2421466"/>
            <a:chExt cx="2343150" cy="483722"/>
          </a:xfrm>
        </p:grpSpPr>
        <p:sp>
          <p:nvSpPr>
            <p:cNvPr id="19" name="TextBox 18"/>
            <p:cNvSpPr txBox="1"/>
            <p:nvPr/>
          </p:nvSpPr>
          <p:spPr>
            <a:xfrm>
              <a:off x="6915678" y="2421466"/>
              <a:ext cx="2166938" cy="483722"/>
            </a:xfrm>
            <a:prstGeom prst="rect">
              <a:avLst/>
            </a:prstGeom>
            <a:noFill/>
            <a:ln w="38100" cmpd="sng">
              <a:noFill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  <a:buFont typeface="Monotype Sorts" charset="0"/>
                <a:buNone/>
                <a:defRPr/>
              </a:pPr>
              <a:r>
                <a:rPr lang="en-US" sz="1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  <a:ea typeface="ＭＳ Ｐゴシック" charset="0"/>
                  <a:cs typeface="+mn-cs"/>
                </a:rPr>
                <a:t>University of Vermont/</a:t>
              </a:r>
              <a:br>
                <a:rPr lang="en-US" sz="1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  <a:ea typeface="ＭＳ Ｐゴシック" charset="0"/>
                  <a:cs typeface="+mn-cs"/>
                </a:rPr>
              </a:br>
              <a:r>
                <a:rPr lang="en-US" sz="1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  <a:ea typeface="ＭＳ Ｐゴシック" charset="0"/>
                  <a:cs typeface="+mn-cs"/>
                </a:rPr>
                <a:t>Tufts University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739466" y="2567516"/>
              <a:ext cx="214321" cy="213362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bg2">
                  <a:lumMod val="9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eaLnBrk="0" hangingPunct="0">
                <a:spcBef>
                  <a:spcPct val="50000"/>
                </a:spcBef>
                <a:buFont typeface="Monotype Sorts" charset="0"/>
                <a:buChar char="4"/>
                <a:defRPr/>
              </a:pPr>
              <a:endParaRPr kumimoji="0" lang="en-US" sz="1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" name="Oval 9"/>
          <p:cNvSpPr/>
          <p:nvPr/>
        </p:nvSpPr>
        <p:spPr bwMode="auto">
          <a:xfrm>
            <a:off x="7135283" y="2942167"/>
            <a:ext cx="214321" cy="213362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2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0"/>
              <a:buChar char="4"/>
              <a:defRPr/>
            </a:pPr>
            <a:endParaRPr kumimoji="0" lang="en-US" sz="1400" b="1" dirty="0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grpSp>
        <p:nvGrpSpPr>
          <p:cNvPr id="73744" name="Group 29"/>
          <p:cNvGrpSpPr>
            <a:grpSpLocks/>
          </p:cNvGrpSpPr>
          <p:nvPr/>
        </p:nvGrpSpPr>
        <p:grpSpPr bwMode="auto">
          <a:xfrm>
            <a:off x="5619750" y="4622800"/>
            <a:ext cx="2016125" cy="290513"/>
            <a:chOff x="6275923" y="4282362"/>
            <a:chExt cx="2015872" cy="289823"/>
          </a:xfrm>
        </p:grpSpPr>
        <p:sp>
          <p:nvSpPr>
            <p:cNvPr id="22" name="TextBox 21"/>
            <p:cNvSpPr txBox="1"/>
            <p:nvPr/>
          </p:nvSpPr>
          <p:spPr>
            <a:xfrm>
              <a:off x="6436241" y="4282362"/>
              <a:ext cx="1855554" cy="289823"/>
            </a:xfrm>
            <a:prstGeom prst="rect">
              <a:avLst/>
            </a:prstGeom>
            <a:noFill/>
            <a:ln w="38100" cmpd="sng">
              <a:noFill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  <a:buFont typeface="Monotype Sorts" charset="0"/>
                <a:buNone/>
                <a:defRPr/>
              </a:pPr>
              <a:r>
                <a:rPr lang="en-US" sz="1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  <a:ea typeface="ＭＳ Ｐゴシック" charset="0"/>
                  <a:cs typeface="+mn-cs"/>
                </a:rPr>
                <a:t>Emory University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275923" y="4326464"/>
              <a:ext cx="214321" cy="213362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bg2">
                  <a:lumMod val="9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eaLnBrk="0" hangingPunct="0">
                <a:spcBef>
                  <a:spcPct val="50000"/>
                </a:spcBef>
                <a:buFont typeface="Monotype Sorts" charset="0"/>
                <a:buChar char="4"/>
                <a:defRPr/>
              </a:pPr>
              <a:endParaRPr kumimoji="0" lang="en-US" sz="1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586413" y="4164013"/>
            <a:ext cx="730250" cy="288925"/>
          </a:xfrm>
          <a:prstGeom prst="rect">
            <a:avLst/>
          </a:prstGeom>
          <a:noFill/>
          <a:ln w="38100" cmpd="sng">
            <a:noFill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Font typeface="Monotype Sorts" charset="0"/>
              <a:buNone/>
              <a:defRPr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ＭＳ Ｐゴシック" charset="0"/>
                <a:cs typeface="+mn-cs"/>
              </a:rPr>
              <a:t>DCRI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6379633" y="4195233"/>
            <a:ext cx="214321" cy="213362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2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0"/>
              <a:buChar char="4"/>
              <a:defRPr/>
            </a:pPr>
            <a:endParaRPr kumimoji="0" lang="en-US" sz="1400" b="1" dirty="0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272472" y="4203699"/>
            <a:ext cx="214321" cy="2133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2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0"/>
              <a:buChar char="4"/>
              <a:defRPr/>
            </a:pPr>
            <a:endParaRPr kumimoji="0" lang="en-US" sz="1400" b="1" dirty="0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7538" y="3640138"/>
            <a:ext cx="2101850" cy="288925"/>
          </a:xfrm>
          <a:prstGeom prst="rect">
            <a:avLst/>
          </a:prstGeom>
          <a:noFill/>
          <a:ln w="38100" cmpd="sng">
            <a:noFill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Font typeface="Monotype Sorts" charset="0"/>
              <a:buNone/>
              <a:defRPr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ＭＳ Ｐゴシック" charset="0"/>
                <a:cs typeface="+mn-cs"/>
              </a:rPr>
              <a:t>NHLBI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6496050" y="3671360"/>
            <a:ext cx="214321" cy="213362"/>
          </a:xfrm>
          <a:prstGeom prst="ellipse">
            <a:avLst/>
          </a:prstGeom>
          <a:solidFill>
            <a:srgbClr val="565656"/>
          </a:solidFill>
          <a:ln w="9525" cap="flat" cmpd="sng" algn="ctr">
            <a:solidFill>
              <a:schemeClr val="bg2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0"/>
              <a:buChar char="4"/>
              <a:defRPr/>
            </a:pPr>
            <a:endParaRPr kumimoji="0" lang="en-US" sz="1400" b="1" dirty="0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94100" y="3327400"/>
            <a:ext cx="1981200" cy="290513"/>
          </a:xfrm>
          <a:prstGeom prst="rect">
            <a:avLst/>
          </a:prstGeom>
          <a:noFill/>
          <a:ln w="38100" cmpd="sng">
            <a:noFill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Font typeface="Monotype Sorts" charset="0"/>
              <a:buNone/>
              <a:defRPr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ＭＳ Ｐゴシック" charset="0"/>
                <a:cs typeface="+mn-cs"/>
              </a:rPr>
              <a:t>Cleveland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5562600" y="3369732"/>
            <a:ext cx="214321" cy="213362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2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0"/>
              <a:buChar char="4"/>
              <a:defRPr/>
            </a:pPr>
            <a:endParaRPr kumimoji="0" lang="en-US" sz="1400" b="1" dirty="0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38938" y="3208338"/>
            <a:ext cx="2101850" cy="290512"/>
          </a:xfrm>
          <a:prstGeom prst="rect">
            <a:avLst/>
          </a:prstGeom>
          <a:noFill/>
          <a:ln w="38100" cmpd="sng"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Monotype Sorts" charset="0"/>
              <a:buNone/>
              <a:defRPr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ＭＳ Ｐゴシック" charset="0"/>
                <a:cs typeface="+mn-cs"/>
              </a:rPr>
              <a:t>U. Pennsylvania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6591300" y="3325285"/>
            <a:ext cx="214321" cy="213362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2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0"/>
              <a:buChar char="4"/>
              <a:defRPr/>
            </a:pPr>
            <a:endParaRPr kumimoji="0" lang="en-US" sz="1400" b="1" dirty="0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553200" y="3352800"/>
            <a:ext cx="214321" cy="213362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2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0"/>
              <a:buChar char="4"/>
              <a:defRPr/>
            </a:pPr>
            <a:endParaRPr kumimoji="0" lang="en-US" sz="1400" b="1" dirty="0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38938" y="3411538"/>
            <a:ext cx="2100262" cy="484187"/>
          </a:xfrm>
          <a:prstGeom prst="rect">
            <a:avLst/>
          </a:prstGeom>
          <a:noFill/>
          <a:ln w="38100" cmpd="sng"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Monotype Sorts" charset="0"/>
              <a:buNone/>
              <a:defRPr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ＭＳ Ｐゴシック" charset="0"/>
                <a:cs typeface="+mn-cs"/>
              </a:rPr>
              <a:t>Thomas Jefferson University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4030134" y="5549900"/>
            <a:ext cx="214321" cy="213362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2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0"/>
              <a:buChar char="4"/>
              <a:defRPr/>
            </a:pPr>
            <a:endParaRPr kumimoji="0" lang="en-US" sz="1400" b="1" dirty="0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9075" y="5367338"/>
            <a:ext cx="2667000" cy="288925"/>
          </a:xfrm>
          <a:prstGeom prst="rect">
            <a:avLst/>
          </a:prstGeom>
          <a:noFill/>
          <a:ln w="38100" cmpd="sng">
            <a:noFill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Font typeface="Monotype Sorts" charset="0"/>
              <a:buNone/>
              <a:defRPr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ＭＳ Ｐゴシック" charset="0"/>
                <a:cs typeface="+mn-cs"/>
              </a:rPr>
              <a:t>Baylor College of Medicine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76913" y="4838700"/>
            <a:ext cx="3054350" cy="285750"/>
          </a:xfrm>
          <a:prstGeom prst="rect">
            <a:avLst/>
          </a:prstGeom>
          <a:noFill/>
          <a:ln w="38100" cmpd="sng"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Monotype Sorts" charset="0"/>
              <a:buNone/>
              <a:defRPr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ＭＳ Ｐゴシック" charset="0"/>
                <a:cs typeface="+mn-cs"/>
              </a:rPr>
              <a:t>Morehouse School of Medicine</a:t>
            </a:r>
          </a:p>
        </p:txBody>
      </p:sp>
      <p:grpSp>
        <p:nvGrpSpPr>
          <p:cNvPr id="73773" name="Group 41"/>
          <p:cNvGrpSpPr>
            <a:grpSpLocks/>
          </p:cNvGrpSpPr>
          <p:nvPr/>
        </p:nvGrpSpPr>
        <p:grpSpPr bwMode="auto">
          <a:xfrm>
            <a:off x="5121275" y="2117725"/>
            <a:ext cx="1573213" cy="482600"/>
            <a:chOff x="4495800" y="2243666"/>
            <a:chExt cx="1573221" cy="483722"/>
          </a:xfrm>
        </p:grpSpPr>
        <p:sp>
          <p:nvSpPr>
            <p:cNvPr id="43" name="TextBox 42"/>
            <p:cNvSpPr txBox="1"/>
            <p:nvPr/>
          </p:nvSpPr>
          <p:spPr>
            <a:xfrm>
              <a:off x="4495800" y="2243666"/>
              <a:ext cx="1392245" cy="483722"/>
            </a:xfrm>
            <a:prstGeom prst="rect">
              <a:avLst/>
            </a:prstGeom>
            <a:noFill/>
            <a:ln w="38100" cmpd="sng">
              <a:noFill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90000"/>
                </a:lnSpc>
                <a:spcBef>
                  <a:spcPct val="50000"/>
                </a:spcBef>
                <a:buFont typeface="Monotype Sorts" charset="0"/>
                <a:buNone/>
                <a:defRPr/>
              </a:pPr>
              <a:r>
                <a:rPr lang="en-US" sz="1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  <a:ea typeface="ＭＳ Ｐゴシック" charset="0"/>
                  <a:cs typeface="+mn-cs"/>
                </a:rPr>
                <a:t>Montreal Heart Institute</a:t>
              </a: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5854700" y="2476500"/>
              <a:ext cx="214321" cy="213362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bg2">
                  <a:lumMod val="9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eaLnBrk="0" hangingPunct="0">
                <a:spcBef>
                  <a:spcPct val="50000"/>
                </a:spcBef>
                <a:buFont typeface="Monotype Sorts" charset="0"/>
                <a:buChar char="4"/>
                <a:defRPr/>
              </a:pPr>
              <a:endParaRPr kumimoji="0" lang="en-US" sz="1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73774" name="Group 44"/>
          <p:cNvGrpSpPr>
            <a:grpSpLocks/>
          </p:cNvGrpSpPr>
          <p:nvPr/>
        </p:nvGrpSpPr>
        <p:grpSpPr bwMode="auto">
          <a:xfrm>
            <a:off x="2255838" y="2500313"/>
            <a:ext cx="2171700" cy="484187"/>
            <a:chOff x="1699684" y="730251"/>
            <a:chExt cx="2172237" cy="483722"/>
          </a:xfrm>
        </p:grpSpPr>
        <p:sp>
          <p:nvSpPr>
            <p:cNvPr id="46" name="TextBox 45"/>
            <p:cNvSpPr txBox="1"/>
            <p:nvPr/>
          </p:nvSpPr>
          <p:spPr>
            <a:xfrm>
              <a:off x="1699684" y="730251"/>
              <a:ext cx="1981690" cy="483722"/>
            </a:xfrm>
            <a:prstGeom prst="rect">
              <a:avLst/>
            </a:prstGeom>
            <a:noFill/>
            <a:ln w="38100" cmpd="sng">
              <a:noFill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90000"/>
                </a:lnSpc>
                <a:spcBef>
                  <a:spcPct val="50000"/>
                </a:spcBef>
                <a:buFont typeface="Monotype Sorts" charset="0"/>
                <a:buNone/>
                <a:defRPr/>
              </a:pPr>
              <a:r>
                <a:rPr lang="en-US" sz="1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  <a:ea typeface="ＭＳ Ｐゴシック" charset="0"/>
                  <a:cs typeface="+mn-cs"/>
                </a:rPr>
                <a:t>Minnesota Heart Failure Consortium</a:t>
              </a: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3657600" y="990600"/>
              <a:ext cx="214321" cy="213362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bg2">
                  <a:lumMod val="9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eaLnBrk="0" hangingPunct="0">
                <a:spcBef>
                  <a:spcPct val="50000"/>
                </a:spcBef>
                <a:buFont typeface="Monotype Sorts" charset="0"/>
                <a:buChar char="4"/>
                <a:defRPr/>
              </a:pPr>
              <a:endParaRPr kumimoji="0" lang="en-US" sz="14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8" name="Oval 47"/>
          <p:cNvSpPr/>
          <p:nvPr/>
        </p:nvSpPr>
        <p:spPr bwMode="auto">
          <a:xfrm>
            <a:off x="5608108" y="4806315"/>
            <a:ext cx="214321" cy="213362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2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0"/>
              <a:buChar char="4"/>
              <a:defRPr/>
            </a:pPr>
            <a:endParaRPr kumimoji="0" lang="en-US" sz="1400" b="1" dirty="0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89138" y="3322638"/>
            <a:ext cx="1981200" cy="290512"/>
          </a:xfrm>
          <a:prstGeom prst="rect">
            <a:avLst/>
          </a:prstGeom>
          <a:noFill/>
          <a:ln w="38100" cmpd="sng"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Monotype Sorts" charset="0"/>
              <a:buNone/>
              <a:defRPr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ＭＳ Ｐゴシック" charset="0"/>
                <a:cs typeface="+mn-cs"/>
              </a:rPr>
              <a:t>University of Utah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1823239" y="3352800"/>
            <a:ext cx="214321" cy="213362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bg2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eaLnBrk="0" hangingPunct="0">
              <a:spcBef>
                <a:spcPct val="50000"/>
              </a:spcBef>
              <a:buFont typeface="Monotype Sorts" charset="0"/>
              <a:buChar char="4"/>
              <a:defRPr/>
            </a:pPr>
            <a:endParaRPr kumimoji="0" lang="en-US" sz="1400" b="1" dirty="0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933950" y="2095500"/>
            <a:ext cx="384810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0" lang="en-US" sz="1800" dirty="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HH Chen and </a:t>
            </a:r>
            <a:r>
              <a:rPr kumimoji="0" lang="en-US" sz="1800" dirty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coauthors</a:t>
            </a:r>
          </a:p>
          <a:p>
            <a:endParaRPr kumimoji="0" lang="en-US" sz="1800" dirty="0">
              <a:solidFill>
                <a:srgbClr val="000000"/>
              </a:solidFill>
              <a:latin typeface="Helvetica" charset="0"/>
              <a:cs typeface="Arial" pitchFamily="34" charset="0"/>
            </a:endParaRPr>
          </a:p>
          <a:p>
            <a:r>
              <a:rPr kumimoji="0" lang="en-US" sz="1600" dirty="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Low-Dose Dopamine or Low-Dose Nesiritide in Acute Heart Failure With Renal Dysfunction: The ROSE Acute Heart Failure Randomized Trial</a:t>
            </a:r>
          </a:p>
          <a:p>
            <a:endParaRPr kumimoji="0" lang="en-US" sz="1200" dirty="0">
              <a:solidFill>
                <a:srgbClr val="000000"/>
              </a:solidFill>
              <a:latin typeface="Helvetica" charset="0"/>
              <a:cs typeface="Arial" pitchFamily="34" charset="0"/>
            </a:endParaRPr>
          </a:p>
          <a:p>
            <a:r>
              <a:rPr kumimoji="0" lang="en-US" sz="1700" dirty="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Published </a:t>
            </a:r>
            <a:r>
              <a:rPr kumimoji="0" lang="en-US" sz="1700" dirty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online </a:t>
            </a:r>
            <a:r>
              <a:rPr kumimoji="0" lang="en-US" sz="1700" dirty="0" smtClean="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November 18, 2013</a:t>
            </a:r>
            <a:endParaRPr kumimoji="0" lang="en-US" sz="1700" dirty="0">
              <a:solidFill>
                <a:srgbClr val="000000"/>
              </a:solidFill>
              <a:latin typeface="Helvetica" charset="0"/>
              <a:cs typeface="Arial" pitchFamily="34" charset="0"/>
            </a:endParaRPr>
          </a:p>
          <a:p>
            <a:endParaRPr kumimoji="0" lang="en-US" sz="1800" dirty="0">
              <a:solidFill>
                <a:srgbClr val="000000"/>
              </a:solidFill>
              <a:latin typeface="Helvetica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kumimoji="0" lang="en-US" sz="1800" dirty="0">
              <a:solidFill>
                <a:srgbClr val="000000"/>
              </a:solidFill>
              <a:latin typeface="Helvetica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33451"/>
            <a:ext cx="4076700" cy="504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Background</a:t>
            </a:r>
            <a:br>
              <a:rPr lang="en-US" b="1" smtClean="0"/>
            </a:br>
            <a:r>
              <a:rPr lang="en-US" b="1" i="1" smtClean="0"/>
              <a:t>Low dose dopamine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42913" y="1828800"/>
            <a:ext cx="7558087" cy="318928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/>
              <a:t>Low or “renal” dose dopamine may selectively activate dopamine receptors and promote renal vasodilatation.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Previous small studies suggest that low dose dopamine (2-5 </a:t>
            </a:r>
            <a:r>
              <a:rPr lang="en-US" sz="2800" dirty="0" smtClean="0">
                <a:solidFill>
                  <a:srgbClr val="1D1D1D"/>
                </a:solidFill>
                <a:sym typeface="Symbol" pitchFamily="18" charset="2"/>
              </a:rPr>
              <a:t></a:t>
            </a:r>
            <a:r>
              <a:rPr lang="en-US" sz="2800" dirty="0" smtClean="0"/>
              <a:t>g/kg/min) may enhance decongestion and preserve renal function during diuretic therapy in AHF.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1"/>
    </mc:Choice>
    <mc:Fallback xmlns="">
      <p:transition spd="slow" advTm="1787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b="1" smtClean="0"/>
              <a:t>Background</a:t>
            </a:r>
            <a:br>
              <a:rPr lang="en-US" b="1" smtClean="0"/>
            </a:br>
            <a:r>
              <a:rPr lang="en-US" b="1" i="1" smtClean="0"/>
              <a:t>Low dose nesiritide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857375"/>
            <a:ext cx="7543800" cy="404971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/>
              <a:t>Nesiritide at recommended dose (2 </a:t>
            </a:r>
            <a:r>
              <a:rPr lang="en-US" sz="2800" dirty="0" smtClean="0">
                <a:sym typeface="Symbol" pitchFamily="18" charset="2"/>
              </a:rPr>
              <a:t></a:t>
            </a:r>
            <a:r>
              <a:rPr lang="en-US" sz="2800" dirty="0" smtClean="0"/>
              <a:t>g/kg bolus + 0.01 </a:t>
            </a:r>
            <a:r>
              <a:rPr lang="en-US" sz="2800" dirty="0" smtClean="0">
                <a:sym typeface="Symbol" pitchFamily="18" charset="2"/>
              </a:rPr>
              <a:t></a:t>
            </a:r>
            <a:r>
              <a:rPr lang="en-US" sz="2800" dirty="0" smtClean="0"/>
              <a:t>g/kg/min infusion) lowers blood pressure and does not favorably impact renal function or clinical outcomes.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Previous small studies suggest that low dose nesiritide (0.005 </a:t>
            </a:r>
            <a:r>
              <a:rPr lang="en-US" sz="2800" dirty="0" smtClean="0">
                <a:sym typeface="Symbol" pitchFamily="18" charset="2"/>
              </a:rPr>
              <a:t></a:t>
            </a:r>
            <a:r>
              <a:rPr lang="en-US" sz="2800" dirty="0" smtClean="0"/>
              <a:t>g/kg/min without bolus) may have renal specific actions which enhance decongestion and preserve renal function during diuretic therapy in AHF.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7"/>
    </mc:Choice>
    <mc:Fallback xmlns="">
      <p:transition spd="slow" advTm="3333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Hypotheses</a:t>
            </a:r>
            <a:br>
              <a:rPr lang="en-US" b="1" smtClean="0"/>
            </a:br>
            <a:r>
              <a:rPr lang="en-US" b="1" i="1" smtClean="0"/>
              <a:t>Novel study design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543800" cy="4222750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ClrTx/>
              <a:buFont typeface="Lucida Grande"/>
              <a:buNone/>
            </a:pPr>
            <a:r>
              <a:rPr lang="en-US" sz="2800" dirty="0" smtClean="0"/>
              <a:t>In patients with AHF and renal dysfunction:</a:t>
            </a:r>
          </a:p>
          <a:p>
            <a:pPr marL="0" indent="0" eaLnBrk="1" hangingPunct="1">
              <a:spcBef>
                <a:spcPts val="1200"/>
              </a:spcBef>
              <a:buClrTx/>
              <a:buFont typeface="Lucida Grande"/>
              <a:buNone/>
            </a:pPr>
            <a:r>
              <a:rPr lang="en-US" sz="2800" b="1" dirty="0" smtClean="0"/>
              <a:t>I.</a:t>
            </a:r>
            <a:r>
              <a:rPr lang="en-US" sz="2800" dirty="0" smtClean="0"/>
              <a:t> As compared to placebo, the addition of low dose dopamine (2 </a:t>
            </a:r>
            <a:r>
              <a:rPr lang="en-US" sz="2800" dirty="0" smtClean="0">
                <a:sym typeface="Symbol" pitchFamily="18" charset="2"/>
              </a:rPr>
              <a:t></a:t>
            </a:r>
            <a:r>
              <a:rPr lang="en-US" sz="2800" dirty="0" smtClean="0"/>
              <a:t>g/kg/min) to diuretic therapy will enhance decongestion and preserve renal function </a:t>
            </a:r>
          </a:p>
          <a:p>
            <a:pPr marL="0" indent="0" eaLnBrk="1" hangingPunct="1">
              <a:spcBef>
                <a:spcPts val="1200"/>
              </a:spcBef>
              <a:buClrTx/>
              <a:buFont typeface="Lucida Grande"/>
              <a:buNone/>
            </a:pPr>
            <a:r>
              <a:rPr lang="en-US" sz="2800" b="1" dirty="0" smtClean="0"/>
              <a:t>II.</a:t>
            </a:r>
            <a:r>
              <a:rPr lang="en-US" sz="2800" dirty="0" smtClean="0"/>
              <a:t> As compared to placebo, the addition of low dose nesiritide (0.005 </a:t>
            </a:r>
            <a:r>
              <a:rPr lang="en-US" sz="2800" dirty="0" smtClean="0">
                <a:sym typeface="Symbol" pitchFamily="18" charset="2"/>
              </a:rPr>
              <a:t></a:t>
            </a:r>
            <a:r>
              <a:rPr lang="en-US" sz="2800" dirty="0" smtClean="0"/>
              <a:t>g/kg/min without bolus) to diuretic therapy will enhance decongestion and preserve renal function.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25"/>
    </mc:Choice>
    <mc:Fallback xmlns="">
      <p:transition spd="slow" advTm="3772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Study Population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7050"/>
            <a:ext cx="7694613" cy="335597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smtClean="0"/>
              <a:t>Diagnosis of AHF:</a:t>
            </a:r>
          </a:p>
          <a:p>
            <a:pPr lvl="1">
              <a:spcBef>
                <a:spcPts val="1200"/>
              </a:spcBef>
            </a:pPr>
            <a:r>
              <a:rPr lang="en-US" sz="2800" smtClean="0"/>
              <a:t>≥1 symptom (dyspnea, orthopnea, edema) </a:t>
            </a:r>
            <a:endParaRPr lang="en-US" sz="2800" b="1" smtClean="0"/>
          </a:p>
          <a:p>
            <a:pPr lvl="1">
              <a:spcBef>
                <a:spcPts val="1200"/>
              </a:spcBef>
            </a:pPr>
            <a:r>
              <a:rPr lang="en-US" sz="2800" smtClean="0"/>
              <a:t>≥ 1 sign (rales, edema, ascites, CXR)</a:t>
            </a:r>
          </a:p>
          <a:p>
            <a:pPr>
              <a:spcBef>
                <a:spcPts val="1200"/>
              </a:spcBef>
            </a:pPr>
            <a:r>
              <a:rPr lang="en-US" sz="2800" smtClean="0"/>
              <a:t>Enrolled within 24 hours of hospital admission</a:t>
            </a:r>
          </a:p>
          <a:p>
            <a:pPr>
              <a:spcBef>
                <a:spcPts val="1200"/>
              </a:spcBef>
            </a:pPr>
            <a:r>
              <a:rPr lang="en-US" sz="2800" smtClean="0"/>
              <a:t>Estimated GFR of 15 - 60 mL/min/1.73m</a:t>
            </a:r>
            <a:r>
              <a:rPr lang="en-US" sz="2800" baseline="30000" smtClean="0"/>
              <a:t>2</a:t>
            </a:r>
            <a:r>
              <a:rPr lang="en-US" sz="2800" smtClean="0"/>
              <a:t> </a:t>
            </a:r>
          </a:p>
          <a:p>
            <a:pPr lvl="1">
              <a:spcBef>
                <a:spcPts val="1200"/>
              </a:spcBef>
            </a:pPr>
            <a:r>
              <a:rPr lang="en-US" sz="2800" smtClean="0"/>
              <a:t>Modification of diet in renal disease equation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50"/>
    </mc:Choice>
    <mc:Fallback xmlns="">
      <p:transition spd="slow" advTm="3945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1222375" y="228600"/>
            <a:ext cx="6629400" cy="452438"/>
          </a:xfrm>
        </p:spPr>
        <p:txBody>
          <a:bodyPr/>
          <a:lstStyle/>
          <a:p>
            <a:pPr algn="ctr"/>
            <a:r>
              <a:rPr lang="en-US" b="1" smtClean="0"/>
              <a:t>Study Design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701675" y="5518150"/>
            <a:ext cx="7620000" cy="9525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Monotype Sorts" charset="0"/>
              <a:buNone/>
              <a:defRPr/>
            </a:pPr>
            <a:r>
              <a:rPr kumimoji="0" lang="en-US" sz="2000" b="1" dirty="0">
                <a:solidFill>
                  <a:srgbClr val="000000"/>
                </a:solidFill>
                <a:latin typeface="+mj-lt"/>
                <a:ea typeface="ＭＳ Ｐゴシック" charset="0"/>
                <a:cs typeface="+mn-cs"/>
              </a:rPr>
              <a:t>Standardized Diuretic Dosing For 1</a:t>
            </a:r>
            <a:r>
              <a:rPr kumimoji="0" lang="en-US" sz="2000" b="1" baseline="30000" dirty="0">
                <a:solidFill>
                  <a:srgbClr val="000000"/>
                </a:solidFill>
                <a:latin typeface="+mj-lt"/>
                <a:ea typeface="ＭＳ Ｐゴシック" charset="0"/>
                <a:cs typeface="+mn-cs"/>
              </a:rPr>
              <a:t>st</a:t>
            </a:r>
            <a:r>
              <a:rPr kumimoji="0" lang="en-US" sz="2000" b="1" dirty="0">
                <a:solidFill>
                  <a:srgbClr val="000000"/>
                </a:solidFill>
                <a:latin typeface="+mj-lt"/>
                <a:ea typeface="ＭＳ Ｐゴシック" charset="0"/>
                <a:cs typeface="+mn-cs"/>
              </a:rPr>
              <a:t> 24 hours</a:t>
            </a:r>
          </a:p>
          <a:p>
            <a:pPr algn="ctr" eaLnBrk="0" hangingPunct="0">
              <a:spcBef>
                <a:spcPct val="50000"/>
              </a:spcBef>
              <a:buFont typeface="Monotype Sorts" charset="0"/>
              <a:buNone/>
              <a:defRPr/>
            </a:pPr>
            <a:r>
              <a:rPr kumimoji="0" lang="en-US" sz="2000" b="1" dirty="0">
                <a:solidFill>
                  <a:srgbClr val="000000"/>
                </a:solidFill>
                <a:latin typeface="+mj-lt"/>
                <a:ea typeface="ＭＳ Ｐゴシック" charset="0"/>
                <a:cs typeface="+mn-cs"/>
              </a:rPr>
              <a:t>2.5 x </a:t>
            </a:r>
            <a:r>
              <a:rPr kumimoji="0" lang="en-US" sz="2000" b="1" dirty="0" err="1">
                <a:solidFill>
                  <a:srgbClr val="000000"/>
                </a:solidFill>
                <a:latin typeface="+mj-lt"/>
                <a:ea typeface="ＭＳ Ｐゴシック" charset="0"/>
                <a:cs typeface="+mn-cs"/>
              </a:rPr>
              <a:t>Outpt</a:t>
            </a:r>
            <a:r>
              <a:rPr kumimoji="0" lang="en-US" sz="2000" b="1" dirty="0">
                <a:solidFill>
                  <a:srgbClr val="000000"/>
                </a:solidFill>
                <a:latin typeface="+mj-lt"/>
                <a:ea typeface="ＭＳ Ｐゴシック" charset="0"/>
                <a:cs typeface="+mn-cs"/>
              </a:rPr>
              <a:t> Furosemide Equivalent in Divided (BID) IV Doses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27" y="762000"/>
            <a:ext cx="6559673" cy="465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538"/>
    </mc:Choice>
    <mc:Fallback xmlns="">
      <p:transition spd="slow" advTm="10053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Co-Primary Endpoints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543800" cy="1895475"/>
          </a:xfrm>
        </p:spPr>
        <p:txBody>
          <a:bodyPr/>
          <a:lstStyle/>
          <a:p>
            <a:pPr marL="609600" indent="-609600" eaLnBrk="1" hangingPunct="1">
              <a:spcBef>
                <a:spcPts val="1200"/>
              </a:spcBef>
            </a:pPr>
            <a:r>
              <a:rPr lang="en-US" sz="2800" b="1" smtClean="0"/>
              <a:t>Decongestion Endpoint:</a:t>
            </a:r>
            <a:r>
              <a:rPr lang="en-US" sz="2800" smtClean="0"/>
              <a:t> Cumulative urinary volume from randomization through 72 hours</a:t>
            </a:r>
          </a:p>
          <a:p>
            <a:pPr marL="609600" indent="-609600" eaLnBrk="1" hangingPunct="1">
              <a:spcBef>
                <a:spcPts val="1200"/>
              </a:spcBef>
            </a:pPr>
            <a:r>
              <a:rPr lang="en-US" sz="2800" b="1" smtClean="0"/>
              <a:t>Renal Function Endpoint : </a:t>
            </a:r>
            <a:r>
              <a:rPr lang="en-US" sz="2800" smtClean="0"/>
              <a:t>Change in serum cystatin-C from randomization to 72 hours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80"/>
    </mc:Choice>
    <mc:Fallback xmlns="">
      <p:transition spd="slow" advTm="2308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Secondary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620000" cy="4832350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Lucida Grande"/>
              <a:buNone/>
              <a:defRPr/>
            </a:pPr>
            <a:r>
              <a:rPr lang="en-US" b="1" dirty="0"/>
              <a:t>Decongestion </a:t>
            </a:r>
            <a:r>
              <a:rPr lang="en-US" b="1" dirty="0" smtClean="0"/>
              <a:t>endpoints</a:t>
            </a:r>
          </a:p>
          <a:p>
            <a:pPr lvl="1">
              <a:spcBef>
                <a:spcPts val="600"/>
              </a:spcBef>
              <a:buFont typeface="Arial"/>
              <a:buChar char="•"/>
              <a:defRPr/>
            </a:pPr>
            <a:r>
              <a:rPr lang="en-US" sz="2400" dirty="0" smtClean="0"/>
              <a:t>Change </a:t>
            </a:r>
            <a:r>
              <a:rPr lang="en-US" sz="2400" dirty="0"/>
              <a:t>in </a:t>
            </a:r>
            <a:r>
              <a:rPr lang="en-US" sz="2400" dirty="0" smtClean="0"/>
              <a:t>weight: randomization to </a:t>
            </a:r>
            <a:r>
              <a:rPr lang="en-US" sz="2400" dirty="0"/>
              <a:t>72 </a:t>
            </a:r>
            <a:r>
              <a:rPr lang="en-US" sz="2400" dirty="0" err="1"/>
              <a:t>hrs</a:t>
            </a:r>
            <a:r>
              <a:rPr lang="en-US" sz="2400" dirty="0"/>
              <a:t>, </a:t>
            </a:r>
            <a:endParaRPr lang="en-US" sz="2400" dirty="0" smtClean="0"/>
          </a:p>
          <a:p>
            <a:pPr lvl="1">
              <a:spcBef>
                <a:spcPts val="600"/>
              </a:spcBef>
              <a:buFont typeface="Arial"/>
              <a:buChar char="•"/>
              <a:defRPr/>
            </a:pPr>
            <a:r>
              <a:rPr lang="en-US" sz="2400" dirty="0" smtClean="0"/>
              <a:t>Change </a:t>
            </a:r>
            <a:r>
              <a:rPr lang="en-US" sz="2400" dirty="0"/>
              <a:t>in </a:t>
            </a:r>
            <a:r>
              <a:rPr lang="en-US" sz="2400" dirty="0" smtClean="0"/>
              <a:t>NT-</a:t>
            </a:r>
            <a:r>
              <a:rPr lang="en-US" sz="2400" dirty="0" err="1" smtClean="0"/>
              <a:t>proBNP</a:t>
            </a:r>
            <a:r>
              <a:rPr lang="en-US" sz="2400" dirty="0" smtClean="0"/>
              <a:t>: randomization </a:t>
            </a:r>
            <a:r>
              <a:rPr lang="en-US" sz="2400" dirty="0"/>
              <a:t>to 72 </a:t>
            </a:r>
            <a:r>
              <a:rPr lang="en-US" sz="2400" dirty="0" err="1" smtClean="0"/>
              <a:t>hrs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ts val="600"/>
              </a:spcBef>
              <a:buFont typeface="Lucida Grande"/>
              <a:buNone/>
              <a:defRPr/>
            </a:pPr>
            <a:r>
              <a:rPr lang="en-US" b="1" dirty="0" smtClean="0"/>
              <a:t>Renal function endpoints</a:t>
            </a:r>
          </a:p>
          <a:p>
            <a:pPr lvl="1">
              <a:spcBef>
                <a:spcPts val="600"/>
              </a:spcBef>
              <a:buFont typeface="Arial"/>
              <a:buChar char="•"/>
              <a:defRPr/>
            </a:pPr>
            <a:r>
              <a:rPr lang="en-US" sz="2400" dirty="0" smtClean="0"/>
              <a:t>Change </a:t>
            </a:r>
            <a:r>
              <a:rPr lang="en-US" sz="2400" dirty="0"/>
              <a:t>in </a:t>
            </a:r>
            <a:r>
              <a:rPr lang="en-US" sz="2400" dirty="0" err="1" smtClean="0"/>
              <a:t>creatinine</a:t>
            </a:r>
            <a:r>
              <a:rPr lang="en-US" sz="2400" dirty="0" smtClean="0"/>
              <a:t>: randomization </a:t>
            </a:r>
            <a:r>
              <a:rPr lang="en-US" sz="2400" dirty="0"/>
              <a:t>to 72 </a:t>
            </a:r>
            <a:r>
              <a:rPr lang="en-US" sz="2400" dirty="0" err="1"/>
              <a:t>hrs</a:t>
            </a:r>
            <a:r>
              <a:rPr lang="en-US" sz="2400" dirty="0"/>
              <a:t>, </a:t>
            </a:r>
            <a:endParaRPr lang="en-US" sz="2400" dirty="0" smtClean="0"/>
          </a:p>
          <a:p>
            <a:pPr lvl="1">
              <a:spcBef>
                <a:spcPts val="600"/>
              </a:spcBef>
              <a:buFont typeface="Arial"/>
              <a:buChar char="•"/>
              <a:defRPr/>
            </a:pPr>
            <a:r>
              <a:rPr lang="en-US" sz="2400" dirty="0"/>
              <a:t>C</a:t>
            </a:r>
            <a:r>
              <a:rPr lang="en-US" sz="2400" dirty="0" smtClean="0"/>
              <a:t>ardio-renal syndrome (↑Cr &gt; 0.3 mg/</a:t>
            </a:r>
            <a:r>
              <a:rPr lang="en-US" sz="2400" dirty="0" err="1" smtClean="0"/>
              <a:t>dL</a:t>
            </a:r>
            <a:r>
              <a:rPr lang="en-US" sz="2400" dirty="0" smtClean="0"/>
              <a:t>) </a:t>
            </a:r>
          </a:p>
          <a:p>
            <a:pPr marL="0" indent="0">
              <a:spcBef>
                <a:spcPts val="600"/>
              </a:spcBef>
              <a:buFont typeface="Lucida Grande"/>
              <a:buNone/>
              <a:defRPr/>
            </a:pPr>
            <a:r>
              <a:rPr lang="en-US" b="1" dirty="0" smtClean="0"/>
              <a:t>Symptom relief endpoints</a:t>
            </a:r>
          </a:p>
          <a:p>
            <a:pPr lvl="1">
              <a:spcBef>
                <a:spcPts val="600"/>
              </a:spcBef>
              <a:buFont typeface="Arial"/>
              <a:buChar char="•"/>
              <a:defRPr/>
            </a:pPr>
            <a:r>
              <a:rPr lang="en-US" sz="2400" dirty="0" smtClean="0"/>
              <a:t>Dyspnea VAS; </a:t>
            </a:r>
            <a:r>
              <a:rPr lang="en-US" sz="2400" dirty="0"/>
              <a:t>AUC over 72 </a:t>
            </a:r>
            <a:r>
              <a:rPr lang="en-US" sz="2400" dirty="0" err="1"/>
              <a:t>hrs</a:t>
            </a:r>
            <a:endParaRPr lang="en-US" sz="2400" dirty="0"/>
          </a:p>
          <a:p>
            <a:pPr marL="0" indent="0">
              <a:spcBef>
                <a:spcPts val="600"/>
              </a:spcBef>
              <a:buFont typeface="Lucida Grande"/>
              <a:buNone/>
              <a:defRPr/>
            </a:pPr>
            <a:r>
              <a:rPr lang="en-US" b="1" dirty="0" smtClean="0"/>
              <a:t>Clinical endpoints</a:t>
            </a:r>
          </a:p>
          <a:p>
            <a:pPr marL="685800" lvl="1" indent="-342900">
              <a:spcBef>
                <a:spcPts val="600"/>
              </a:spcBef>
              <a:buFont typeface="Arial"/>
              <a:buChar char="•"/>
              <a:defRPr/>
            </a:pPr>
            <a:r>
              <a:rPr lang="en-US" sz="2400" dirty="0" smtClean="0"/>
              <a:t>Drug tolerance</a:t>
            </a:r>
          </a:p>
          <a:p>
            <a:pPr marL="685800" lvl="1" indent="-342900">
              <a:spcBef>
                <a:spcPts val="600"/>
              </a:spcBef>
              <a:buFont typeface="Arial"/>
              <a:buChar char="•"/>
              <a:defRPr/>
            </a:pPr>
            <a:r>
              <a:rPr lang="en-US" sz="2400" dirty="0" smtClean="0"/>
              <a:t>Adverse events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73"/>
    </mc:Choice>
    <mc:Fallback xmlns="">
      <p:transition spd="slow" advTm="3917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902rc08">
  <a:themeElements>
    <a:clrScheme name="Custom 30">
      <a:dk1>
        <a:srgbClr val="FFFFFF"/>
      </a:dk1>
      <a:lt1>
        <a:srgbClr val="1D1D1D"/>
      </a:lt1>
      <a:dk2>
        <a:srgbClr val="0F5FBA"/>
      </a:dk2>
      <a:lt2>
        <a:srgbClr val="AD0000"/>
      </a:lt2>
      <a:accent1>
        <a:srgbClr val="2C6D92"/>
      </a:accent1>
      <a:accent2>
        <a:srgbClr val="F89728"/>
      </a:accent2>
      <a:accent3>
        <a:srgbClr val="ACB1B3"/>
      </a:accent3>
      <a:accent4>
        <a:srgbClr val="F6D36F"/>
      </a:accent4>
      <a:accent5>
        <a:srgbClr val="A4D000"/>
      </a:accent5>
      <a:accent6>
        <a:srgbClr val="3985BF"/>
      </a:accent6>
      <a:hlink>
        <a:srgbClr val="736CAB"/>
      </a:hlink>
      <a:folHlink>
        <a:srgbClr val="E82C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9C09"/>
        </a:solidFill>
        <a:ln w="50800" cap="flat" cmpd="sng" algn="ctr">
          <a:solidFill>
            <a:srgbClr val="3365FB"/>
          </a:solidFill>
          <a:prstDash val="solid"/>
          <a:round/>
          <a:headEnd type="none" w="med" len="med"/>
          <a:tailEnd type="triangle" w="med" len="med"/>
        </a:ln>
        <a:effectLst>
          <a:outerShdw blurRad="63500" dist="1796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charset="0"/>
          <a:buChar char="4"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9C09"/>
        </a:solidFill>
        <a:ln w="50800" cap="flat" cmpd="sng" algn="ctr">
          <a:solidFill>
            <a:srgbClr val="3365FB"/>
          </a:solidFill>
          <a:prstDash val="solid"/>
          <a:round/>
          <a:headEnd type="none" w="med" len="med"/>
          <a:tailEnd type="triangle" w="med" len="med"/>
        </a:ln>
        <a:effectLst>
          <a:outerShdw blurRad="63500" dist="1796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charset="0"/>
          <a:buChar char="4"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9902rc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902rc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8">
        <a:dk1>
          <a:srgbClr val="000000"/>
        </a:dk1>
        <a:lt1>
          <a:srgbClr val="FFFFFF"/>
        </a:lt1>
        <a:dk2>
          <a:srgbClr val="00529B"/>
        </a:dk2>
        <a:lt2>
          <a:srgbClr val="FFBA3E"/>
        </a:lt2>
        <a:accent1>
          <a:srgbClr val="3365FB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ADB8FD"/>
        </a:accent5>
        <a:accent6>
          <a:srgbClr val="6060BA"/>
        </a:accent6>
        <a:hlink>
          <a:srgbClr val="00B7A5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902rc08 9">
        <a:dk1>
          <a:srgbClr val="000000"/>
        </a:dk1>
        <a:lt1>
          <a:srgbClr val="FFFFFF"/>
        </a:lt1>
        <a:dk2>
          <a:srgbClr val="00529B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902rc08 10">
        <a:dk1>
          <a:srgbClr val="000000"/>
        </a:dk1>
        <a:lt1>
          <a:srgbClr val="FFFFFF"/>
        </a:lt1>
        <a:dk2>
          <a:srgbClr val="003366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ADB8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9902rc08">
  <a:themeElements>
    <a:clrScheme name="Custom 23">
      <a:dk1>
        <a:srgbClr val="FFFFFF"/>
      </a:dk1>
      <a:lt1>
        <a:srgbClr val="1D1D1D"/>
      </a:lt1>
      <a:dk2>
        <a:srgbClr val="0F5FBA"/>
      </a:dk2>
      <a:lt2>
        <a:srgbClr val="CC0000"/>
      </a:lt2>
      <a:accent1>
        <a:srgbClr val="2C6D92"/>
      </a:accent1>
      <a:accent2>
        <a:srgbClr val="FDDD02"/>
      </a:accent2>
      <a:accent3>
        <a:srgbClr val="AAB6D9"/>
      </a:accent3>
      <a:accent4>
        <a:srgbClr val="DADADA"/>
      </a:accent4>
      <a:accent5>
        <a:srgbClr val="ACBAC7"/>
      </a:accent5>
      <a:accent6>
        <a:srgbClr val="E5C802"/>
      </a:accent6>
      <a:hlink>
        <a:srgbClr val="4797B9"/>
      </a:hlink>
      <a:folHlink>
        <a:srgbClr val="E5F78D"/>
      </a:folHlink>
    </a:clrScheme>
    <a:fontScheme name="9902rc08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9C09"/>
        </a:solidFill>
        <a:ln w="50800" cap="flat" cmpd="sng" algn="ctr">
          <a:solidFill>
            <a:srgbClr val="3365FB"/>
          </a:solidFill>
          <a:prstDash val="solid"/>
          <a:round/>
          <a:headEnd type="none" w="med" len="med"/>
          <a:tailEnd type="triangle" w="med" len="med"/>
        </a:ln>
        <a:effectLst>
          <a:outerShdw blurRad="63500" dist="1796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charset="0"/>
          <a:buChar char="4"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9C09"/>
        </a:solidFill>
        <a:ln w="50800" cap="flat" cmpd="sng" algn="ctr">
          <a:solidFill>
            <a:srgbClr val="3365FB"/>
          </a:solidFill>
          <a:prstDash val="solid"/>
          <a:round/>
          <a:headEnd type="none" w="med" len="med"/>
          <a:tailEnd type="triangle" w="med" len="med"/>
        </a:ln>
        <a:effectLst>
          <a:outerShdw blurRad="63500" dist="1796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charset="0"/>
          <a:buChar char="4"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9902rc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902rc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8">
        <a:dk1>
          <a:srgbClr val="000000"/>
        </a:dk1>
        <a:lt1>
          <a:srgbClr val="FFFFFF"/>
        </a:lt1>
        <a:dk2>
          <a:srgbClr val="00529B"/>
        </a:dk2>
        <a:lt2>
          <a:srgbClr val="FFBA3E"/>
        </a:lt2>
        <a:accent1>
          <a:srgbClr val="3365FB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ADB8FD"/>
        </a:accent5>
        <a:accent6>
          <a:srgbClr val="6060BA"/>
        </a:accent6>
        <a:hlink>
          <a:srgbClr val="00B7A5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902rc08 9">
        <a:dk1>
          <a:srgbClr val="000000"/>
        </a:dk1>
        <a:lt1>
          <a:srgbClr val="FFFFFF"/>
        </a:lt1>
        <a:dk2>
          <a:srgbClr val="00529B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902rc08 10">
        <a:dk1>
          <a:srgbClr val="000000"/>
        </a:dk1>
        <a:lt1>
          <a:srgbClr val="FFFFFF"/>
        </a:lt1>
        <a:dk2>
          <a:srgbClr val="003366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ADB8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JAMA">
      <a:dk1>
        <a:srgbClr val="000000"/>
      </a:dk1>
      <a:lt1>
        <a:srgbClr val="FFFFFF"/>
      </a:lt1>
      <a:dk2>
        <a:srgbClr val="D71635"/>
      </a:dk2>
      <a:lt2>
        <a:srgbClr val="666666"/>
      </a:lt2>
      <a:accent1>
        <a:srgbClr val="D71635"/>
      </a:accent1>
      <a:accent2>
        <a:srgbClr val="F47920"/>
      </a:accent2>
      <a:accent3>
        <a:srgbClr val="981B1E"/>
      </a:accent3>
      <a:accent4>
        <a:srgbClr val="FAA755"/>
      </a:accent4>
      <a:accent5>
        <a:srgbClr val="999999"/>
      </a:accent5>
      <a:accent6>
        <a:srgbClr val="CCCCCC"/>
      </a:accent6>
      <a:hlink>
        <a:srgbClr val="0082C0"/>
      </a:hlink>
      <a:folHlink>
        <a:srgbClr val="5BCBF5"/>
      </a:folHlink>
    </a:clrScheme>
    <a:fontScheme name="1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D71635"/>
        </a:dk2>
        <a:lt2>
          <a:srgbClr val="666666"/>
        </a:lt2>
        <a:accent1>
          <a:srgbClr val="D71635"/>
        </a:accent1>
        <a:accent2>
          <a:srgbClr val="981B1E"/>
        </a:accent2>
        <a:accent3>
          <a:srgbClr val="FFFFFF"/>
        </a:accent3>
        <a:accent4>
          <a:srgbClr val="000000"/>
        </a:accent4>
        <a:accent5>
          <a:srgbClr val="E8ABAE"/>
        </a:accent5>
        <a:accent6>
          <a:srgbClr val="89171A"/>
        </a:accent6>
        <a:hlink>
          <a:srgbClr val="999999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K:\editor\99slides\califf\9902rc08.ppt</Template>
  <TotalTime>14464</TotalTime>
  <Words>873</Words>
  <Application>Microsoft Office PowerPoint</Application>
  <PresentationFormat>On-screen Show (4:3)</PresentationFormat>
  <Paragraphs>173</Paragraphs>
  <Slides>25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9902rc08</vt:lpstr>
      <vt:lpstr>2_9902rc08</vt:lpstr>
      <vt:lpstr>1_Default Design</vt:lpstr>
      <vt:lpstr>Renal Optimization Strategies Evaluation in Acute Heart Failure (ROSE AHF):    A Randomized Clinical Trial</vt:lpstr>
      <vt:lpstr>Background AHF + Renal Dysfunction</vt:lpstr>
      <vt:lpstr>Background Low dose dopamine</vt:lpstr>
      <vt:lpstr> Background Low dose nesiritide</vt:lpstr>
      <vt:lpstr>Hypotheses Novel study design</vt:lpstr>
      <vt:lpstr>Study Population</vt:lpstr>
      <vt:lpstr>Study Design</vt:lpstr>
      <vt:lpstr>Co-Primary Endpoints</vt:lpstr>
      <vt:lpstr>Secondary Endpoints</vt:lpstr>
      <vt:lpstr>Statistical Methods</vt:lpstr>
      <vt:lpstr>Baseline Characteristics</vt:lpstr>
      <vt:lpstr>Baseline Characteristics</vt:lpstr>
      <vt:lpstr>Results Dopamine Strategy</vt:lpstr>
      <vt:lpstr> Low Dose Dopamine:  Co-primary End-points</vt:lpstr>
      <vt:lpstr>Low Dose Dopamine Sub-group Analysis</vt:lpstr>
      <vt:lpstr>Low Dose Dopamine Secondary Endpoints</vt:lpstr>
      <vt:lpstr>PowerPoint Presentation</vt:lpstr>
      <vt:lpstr>Results Nesiritide Strategy</vt:lpstr>
      <vt:lpstr>Low Dose Nesiritide  Co-primary End-points</vt:lpstr>
      <vt:lpstr>Low Dose Nesiritide  Sub-group Analysis</vt:lpstr>
      <vt:lpstr>Low Dose Nesiritide Secondary Endpoints</vt:lpstr>
      <vt:lpstr>PowerPoint Presentation</vt:lpstr>
      <vt:lpstr>Conclusions</vt:lpstr>
      <vt:lpstr>PowerPoint Presentation</vt:lpstr>
      <vt:lpstr>PowerPoint Presentation</vt:lpstr>
    </vt:vector>
  </TitlesOfParts>
  <Company>Duke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Duke Clinical Research Institute</dc:title>
  <dc:creator>frazi019</dc:creator>
  <cp:lastModifiedBy>Horng H Chen</cp:lastModifiedBy>
  <cp:revision>570</cp:revision>
  <cp:lastPrinted>2013-11-11T23:24:53Z</cp:lastPrinted>
  <dcterms:created xsi:type="dcterms:W3CDTF">1999-12-13T15:18:18Z</dcterms:created>
  <dcterms:modified xsi:type="dcterms:W3CDTF">2013-11-17T11:13:59Z</dcterms:modified>
</cp:coreProperties>
</file>